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30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notesSlides/notesSlide7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4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7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69" r:id="rId2"/>
    <p:sldId id="264" r:id="rId3"/>
    <p:sldId id="265" r:id="rId4"/>
    <p:sldId id="266" r:id="rId5"/>
    <p:sldId id="267" r:id="rId6"/>
    <p:sldId id="260" r:id="rId7"/>
    <p:sldId id="270" r:id="rId8"/>
    <p:sldId id="335" r:id="rId9"/>
    <p:sldId id="343" r:id="rId10"/>
    <p:sldId id="344" r:id="rId11"/>
    <p:sldId id="345" r:id="rId12"/>
    <p:sldId id="275" r:id="rId13"/>
    <p:sldId id="336" r:id="rId14"/>
    <p:sldId id="337" r:id="rId15"/>
    <p:sldId id="338" r:id="rId16"/>
    <p:sldId id="346" r:id="rId17"/>
    <p:sldId id="347" r:id="rId18"/>
    <p:sldId id="348" r:id="rId19"/>
    <p:sldId id="349" r:id="rId20"/>
    <p:sldId id="324" r:id="rId21"/>
    <p:sldId id="330" r:id="rId22"/>
    <p:sldId id="339" r:id="rId23"/>
    <p:sldId id="340" r:id="rId24"/>
    <p:sldId id="341" r:id="rId25"/>
    <p:sldId id="350" r:id="rId26"/>
    <p:sldId id="352" r:id="rId27"/>
    <p:sldId id="351" r:id="rId28"/>
    <p:sldId id="353" r:id="rId29"/>
    <p:sldId id="268" r:id="rId30"/>
    <p:sldId id="342" r:id="rId3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27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27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27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27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27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Verdana" pitchFamily="27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Verdana" pitchFamily="27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Verdana" pitchFamily="27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Verdana" pitchFamily="27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chemeClr val="tx1"/>
    </p:penClr>
  </p:showPr>
  <p:clrMru>
    <a:srgbClr val="FF7575"/>
    <a:srgbClr val="94E894"/>
    <a:srgbClr val="32C127"/>
    <a:srgbClr val="669900"/>
    <a:srgbClr val="FF3300"/>
    <a:srgbClr val="66CCFF"/>
    <a:srgbClr val="FFFF00"/>
    <a:srgbClr val="D7D2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-48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1818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5" Type="http://schemas.openxmlformats.org/officeDocument/2006/relationships/presProps" Target="presProps.xml"/><Relationship Id="rId31" Type="http://schemas.openxmlformats.org/officeDocument/2006/relationships/slide" Target="slides/slide30.xml"/><Relationship Id="rId34" Type="http://schemas.openxmlformats.org/officeDocument/2006/relationships/printerSettings" Target="printerSettings/printerSettings1.bin"/><Relationship Id="rId7" Type="http://schemas.openxmlformats.org/officeDocument/2006/relationships/slide" Target="slides/slide6.xml"/><Relationship Id="rId3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29" Type="http://schemas.openxmlformats.org/officeDocument/2006/relationships/slide" Target="slides/slide28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38" Type="http://schemas.openxmlformats.org/officeDocument/2006/relationships/tableStyles" Target="tableStyles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237F589-F6B2-D740-8DDA-6487876F023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27" charset="0"/>
              </a:defRPr>
            </a:lvl1pPr>
          </a:lstStyle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27" charset="0"/>
              </a:defRPr>
            </a:lvl1pPr>
          </a:lstStyle>
          <a:p>
            <a:endParaRPr lang="en-US"/>
          </a:p>
        </p:txBody>
      </p:sp>
      <p:sp>
        <p:nvSpPr>
          <p:cNvPr id="1229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27" charset="0"/>
              </a:defRPr>
            </a:lvl1pPr>
          </a:lstStyle>
          <a:p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27" charset="0"/>
              </a:defRPr>
            </a:lvl1pPr>
          </a:lstStyle>
          <a:p>
            <a:fld id="{8DE4ACE4-407B-AF42-8681-53D9307983D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27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27" charset="0"/>
        <a:ea typeface="ＭＳ Ｐゴシック" pitchFamily="27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27" charset="0"/>
        <a:ea typeface="ＭＳ Ｐゴシック" pitchFamily="27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27" charset="0"/>
        <a:ea typeface="ＭＳ Ｐゴシック" pitchFamily="27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27" charset="0"/>
        <a:ea typeface="ＭＳ Ｐゴシック" pitchFamily="27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805DC6-9E83-1F4B-A3F5-0CF35C8F6A3B}" type="slidenum">
              <a:rPr lang="en-US"/>
              <a:pPr/>
              <a:t>2</a:t>
            </a:fld>
            <a:endParaRPr lang="en-US"/>
          </a:p>
        </p:txBody>
      </p:sp>
      <p:sp>
        <p:nvSpPr>
          <p:cNvPr id="112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D36ACB-BE4B-DA47-BFD4-05359A8E6403}" type="slidenum">
              <a:rPr lang="en-US"/>
              <a:pPr/>
              <a:t>3</a:t>
            </a:fld>
            <a:endParaRPr lang="en-US"/>
          </a:p>
        </p:txBody>
      </p:sp>
      <p:sp>
        <p:nvSpPr>
          <p:cNvPr id="143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5AD45F-984A-5D42-AB33-6E509EDC6987}" type="slidenum">
              <a:rPr lang="en-US"/>
              <a:pPr/>
              <a:t>18</a:t>
            </a:fld>
            <a:endParaRPr lang="en-US"/>
          </a:p>
        </p:txBody>
      </p:sp>
      <p:sp>
        <p:nvSpPr>
          <p:cNvPr id="1146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4D3A8E-7C1C-CC44-BF8B-B4F0B4878527}" type="slidenum">
              <a:rPr lang="en-US"/>
              <a:pPr/>
              <a:t>19</a:t>
            </a:fld>
            <a:endParaRPr lang="en-US"/>
          </a:p>
        </p:txBody>
      </p:sp>
      <p:sp>
        <p:nvSpPr>
          <p:cNvPr id="1167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70B396-4D29-444D-A483-250F491BDD98}" type="slidenum">
              <a:rPr lang="en-US"/>
              <a:pPr/>
              <a:t>21</a:t>
            </a:fld>
            <a:endParaRPr lang="en-US"/>
          </a:p>
        </p:txBody>
      </p:sp>
      <p:sp>
        <p:nvSpPr>
          <p:cNvPr id="1218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0D8018-3143-B444-9948-B6A63C8CAF22}" type="slidenum">
              <a:rPr lang="en-US"/>
              <a:pPr/>
              <a:t>29</a:t>
            </a:fld>
            <a:endParaRPr lang="en-US"/>
          </a:p>
        </p:txBody>
      </p:sp>
      <p:sp>
        <p:nvSpPr>
          <p:cNvPr id="184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748D02-6183-FB49-BAF4-B3B65C5C87D2}" type="slidenum">
              <a:rPr lang="en-US"/>
              <a:pPr/>
              <a:t>30</a:t>
            </a:fld>
            <a:endParaRPr lang="en-US"/>
          </a:p>
        </p:txBody>
      </p:sp>
      <p:sp>
        <p:nvSpPr>
          <p:cNvPr id="1075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C3B3295-86A6-2B43-8230-F5F457F2B8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1305A76-F4EE-B149-89B7-66718B2025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139D03D-3FF9-004E-896B-9578C2093A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5C9CF0D-F5E8-EB42-B8FB-40AAFB5490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0F136D1-998E-464A-8F4A-91454037E9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26FF79A-2EBC-4040-9B5B-CCC298DC97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4E94044-A82C-2143-AE68-625C369273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A88EC09-FF88-1D4D-BF2B-1171337716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1217DF9-548C-5048-8FFA-00F3298FD2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4D24327-2547-CD4B-A460-7D5E289096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592B0FD-BFCF-2F4E-A6EC-0E6F0D6F56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F53AD41E-F5D0-E84F-8E87-FA339E081BA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27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27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27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27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27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27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27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27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27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27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27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27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27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27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27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2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" Target="slide4.xml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slide" Target="slide3.xml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361950" y="138113"/>
            <a:ext cx="863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latin typeface="Arial Black" pitchFamily="27" charset="0"/>
              </a:rPr>
              <a:t>1-4</a:t>
            </a:r>
            <a:endParaRPr lang="en-US" sz="800">
              <a:latin typeface="Arial" pitchFamily="27" charset="0"/>
            </a:endParaRP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377950" y="204788"/>
            <a:ext cx="730408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latin typeface="Arial Black" pitchFamily="27" charset="0"/>
              </a:rPr>
              <a:t>Bar Graphs and Histograms</a:t>
            </a:r>
            <a:endParaRPr lang="en-US"/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0" y="6553200"/>
            <a:ext cx="10604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b="1">
                <a:solidFill>
                  <a:schemeClr val="bg1"/>
                </a:solidFill>
              </a:rPr>
              <a:t>Course 2</a:t>
            </a:r>
          </a:p>
        </p:txBody>
      </p:sp>
      <p:sp>
        <p:nvSpPr>
          <p:cNvPr id="19465" name="Text Box 9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3779838" y="2424113"/>
            <a:ext cx="18557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u="sng">
                <a:solidFill>
                  <a:srgbClr val="FFFFFF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Warm Up</a:t>
            </a:r>
          </a:p>
        </p:txBody>
      </p:sp>
      <p:sp>
        <p:nvSpPr>
          <p:cNvPr id="19466" name="Text Box 10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3779838" y="3033713"/>
            <a:ext cx="36369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u="sng">
                <a:solidFill>
                  <a:srgbClr val="FFFFFF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Problem of the Day</a:t>
            </a:r>
          </a:p>
        </p:txBody>
      </p:sp>
      <p:sp>
        <p:nvSpPr>
          <p:cNvPr id="19467" name="Text Box 11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3779838" y="3643313"/>
            <a:ext cx="37639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u="sng">
                <a:solidFill>
                  <a:srgbClr val="FFFFFF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Lesson Presentation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Text Box 2"/>
          <p:cNvSpPr txBox="1">
            <a:spLocks noChangeArrowheads="1"/>
          </p:cNvSpPr>
          <p:nvPr/>
        </p:nvSpPr>
        <p:spPr bwMode="auto">
          <a:xfrm>
            <a:off x="304800" y="1600200"/>
            <a:ext cx="861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Use the bar graph to answer the question.</a:t>
            </a:r>
            <a:endParaRPr lang="en-US">
              <a:latin typeface="Times" pitchFamily="27" charset="0"/>
            </a:endParaRPr>
          </a:p>
        </p:txBody>
      </p:sp>
      <p:sp>
        <p:nvSpPr>
          <p:cNvPr id="109571" name="Text Box 3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u="sng">
                <a:solidFill>
                  <a:srgbClr val="006699"/>
                </a:solidFill>
                <a:latin typeface="Arial Black" pitchFamily="27" charset="0"/>
              </a:rPr>
              <a:t>Try This</a:t>
            </a:r>
            <a:r>
              <a:rPr lang="en-US">
                <a:solidFill>
                  <a:srgbClr val="006699"/>
                </a:solidFill>
                <a:latin typeface="Arial Black" pitchFamily="27" charset="0"/>
              </a:rPr>
              <a:t>: Example 1B</a:t>
            </a:r>
            <a:endParaRPr 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109572" name="Text Box 4"/>
          <p:cNvSpPr txBox="1">
            <a:spLocks noChangeArrowheads="1"/>
          </p:cNvSpPr>
          <p:nvPr/>
        </p:nvSpPr>
        <p:spPr bwMode="auto">
          <a:xfrm>
            <a:off x="312738" y="2408238"/>
            <a:ext cx="4275137" cy="15525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B. About how many more pounds of apples than pounds of grapes were eaten per person?</a:t>
            </a:r>
          </a:p>
        </p:txBody>
      </p:sp>
      <p:sp>
        <p:nvSpPr>
          <p:cNvPr id="109573" name="Text Box 5"/>
          <p:cNvSpPr txBox="1">
            <a:spLocks noChangeArrowheads="1"/>
          </p:cNvSpPr>
          <p:nvPr/>
        </p:nvSpPr>
        <p:spPr bwMode="auto">
          <a:xfrm>
            <a:off x="323850" y="4092575"/>
            <a:ext cx="3632200" cy="15525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About 10 pounds more apples were eaten than grapes per person. </a:t>
            </a:r>
          </a:p>
        </p:txBody>
      </p:sp>
      <p:grpSp>
        <p:nvGrpSpPr>
          <p:cNvPr id="109574" name="Group 6"/>
          <p:cNvGrpSpPr>
            <a:grpSpLocks/>
          </p:cNvGrpSpPr>
          <p:nvPr/>
        </p:nvGrpSpPr>
        <p:grpSpPr bwMode="auto">
          <a:xfrm>
            <a:off x="0" y="0"/>
            <a:ext cx="9144000" cy="6862763"/>
            <a:chOff x="0" y="-3"/>
            <a:chExt cx="5760" cy="4323"/>
          </a:xfrm>
        </p:grpSpPr>
        <p:pic>
          <p:nvPicPr>
            <p:cNvPr id="109575" name="Picture 7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-3"/>
              <a:ext cx="576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9576" name="Picture 8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4126"/>
              <a:ext cx="576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09577" name="Text Box 9"/>
            <p:cNvSpPr txBox="1">
              <a:spLocks noChangeArrowheads="1"/>
            </p:cNvSpPr>
            <p:nvPr/>
          </p:nvSpPr>
          <p:spPr bwMode="auto">
            <a:xfrm>
              <a:off x="1" y="4128"/>
              <a:ext cx="66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chemeClr val="bg1"/>
                  </a:solidFill>
                </a:rPr>
                <a:t>Course 2</a:t>
              </a:r>
              <a:endParaRPr lang="en-US" sz="800" b="1">
                <a:latin typeface="Arial" pitchFamily="27" charset="0"/>
              </a:endParaRPr>
            </a:p>
          </p:txBody>
        </p:sp>
        <p:sp>
          <p:nvSpPr>
            <p:cNvPr id="109578" name="Text Box 10"/>
            <p:cNvSpPr txBox="1">
              <a:spLocks noChangeArrowheads="1"/>
            </p:cNvSpPr>
            <p:nvPr/>
          </p:nvSpPr>
          <p:spPr bwMode="auto">
            <a:xfrm>
              <a:off x="96" y="50"/>
              <a:ext cx="5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200" b="1">
                  <a:latin typeface="Arial Black" pitchFamily="27" charset="0"/>
                </a:rPr>
                <a:t>1-4</a:t>
              </a:r>
              <a:endParaRPr lang="en-US" sz="800">
                <a:latin typeface="Arial" pitchFamily="27" charset="0"/>
              </a:endParaRPr>
            </a:p>
          </p:txBody>
        </p:sp>
        <p:sp>
          <p:nvSpPr>
            <p:cNvPr id="109579" name="Text Box 11"/>
            <p:cNvSpPr txBox="1">
              <a:spLocks noChangeArrowheads="1"/>
            </p:cNvSpPr>
            <p:nvPr/>
          </p:nvSpPr>
          <p:spPr bwMode="auto">
            <a:xfrm>
              <a:off x="701" y="106"/>
              <a:ext cx="37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sz="3000">
                  <a:solidFill>
                    <a:schemeClr val="bg1"/>
                  </a:solidFill>
                  <a:latin typeface="Arial Black" pitchFamily="27" charset="0"/>
                </a:rPr>
                <a:t>Bar Graphs and Histograms</a:t>
              </a:r>
              <a:endParaRPr lang="en-US" sz="3200">
                <a:solidFill>
                  <a:schemeClr val="bg1"/>
                </a:solidFill>
                <a:latin typeface="Arial Black" pitchFamily="27" charset="0"/>
              </a:endParaRPr>
            </a:p>
          </p:txBody>
        </p:sp>
      </p:grpSp>
      <p:pic>
        <p:nvPicPr>
          <p:cNvPr id="109580" name="Picture 1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83113" y="2378075"/>
            <a:ext cx="3962400" cy="30384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</p:pic>
      <p:sp>
        <p:nvSpPr>
          <p:cNvPr id="109581" name="Line 13"/>
          <p:cNvSpPr>
            <a:spLocks noChangeShapeType="1"/>
          </p:cNvSpPr>
          <p:nvPr/>
        </p:nvSpPr>
        <p:spPr bwMode="auto">
          <a:xfrm flipH="1">
            <a:off x="5767388" y="3563938"/>
            <a:ext cx="384175" cy="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583" name="Line 15"/>
          <p:cNvSpPr>
            <a:spLocks noChangeShapeType="1"/>
          </p:cNvSpPr>
          <p:nvPr/>
        </p:nvSpPr>
        <p:spPr bwMode="auto">
          <a:xfrm flipH="1">
            <a:off x="5745163" y="4129088"/>
            <a:ext cx="1404937" cy="0"/>
          </a:xfrm>
          <a:prstGeom prst="line">
            <a:avLst/>
          </a:prstGeom>
          <a:noFill/>
          <a:ln w="38100">
            <a:solidFill>
              <a:srgbClr val="993366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9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9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9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9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9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9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95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95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9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3" grpId="0" autoUpdateAnimBg="0"/>
      <p:bldP spid="109581" grpId="0" animBg="1"/>
      <p:bldP spid="10958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ext Box 2"/>
          <p:cNvSpPr txBox="1">
            <a:spLocks noChangeArrowheads="1"/>
          </p:cNvSpPr>
          <p:nvPr/>
        </p:nvSpPr>
        <p:spPr bwMode="auto">
          <a:xfrm>
            <a:off x="315913" y="1482725"/>
            <a:ext cx="8585200" cy="9461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You can use a </a:t>
            </a:r>
            <a:r>
              <a:rPr lang="en-US" sz="2800" b="1" u="sng"/>
              <a:t>double-bar graph</a:t>
            </a:r>
            <a:r>
              <a:rPr lang="en-US" sz="2800"/>
              <a:t> to compare two related sets of data.</a:t>
            </a:r>
            <a:endParaRPr lang="en-US"/>
          </a:p>
        </p:txBody>
      </p:sp>
      <p:grpSp>
        <p:nvGrpSpPr>
          <p:cNvPr id="110595" name="Group 3"/>
          <p:cNvGrpSpPr>
            <a:grpSpLocks/>
          </p:cNvGrpSpPr>
          <p:nvPr/>
        </p:nvGrpSpPr>
        <p:grpSpPr bwMode="auto">
          <a:xfrm>
            <a:off x="0" y="0"/>
            <a:ext cx="9144000" cy="6862763"/>
            <a:chOff x="0" y="-3"/>
            <a:chExt cx="5760" cy="4323"/>
          </a:xfrm>
        </p:grpSpPr>
        <p:pic>
          <p:nvPicPr>
            <p:cNvPr id="110596" name="Picture 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-3"/>
              <a:ext cx="576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10597" name="Picture 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4126"/>
              <a:ext cx="576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10598" name="Text Box 6"/>
            <p:cNvSpPr txBox="1">
              <a:spLocks noChangeArrowheads="1"/>
            </p:cNvSpPr>
            <p:nvPr/>
          </p:nvSpPr>
          <p:spPr bwMode="auto">
            <a:xfrm>
              <a:off x="1" y="4128"/>
              <a:ext cx="66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chemeClr val="bg1"/>
                  </a:solidFill>
                </a:rPr>
                <a:t>Course 2</a:t>
              </a:r>
              <a:endParaRPr lang="en-US" sz="800" b="1">
                <a:latin typeface="Arial" pitchFamily="27" charset="0"/>
              </a:endParaRPr>
            </a:p>
          </p:txBody>
        </p:sp>
        <p:sp>
          <p:nvSpPr>
            <p:cNvPr id="110599" name="Text Box 7"/>
            <p:cNvSpPr txBox="1">
              <a:spLocks noChangeArrowheads="1"/>
            </p:cNvSpPr>
            <p:nvPr/>
          </p:nvSpPr>
          <p:spPr bwMode="auto">
            <a:xfrm>
              <a:off x="96" y="50"/>
              <a:ext cx="5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200" b="1">
                  <a:latin typeface="Arial Black" pitchFamily="27" charset="0"/>
                </a:rPr>
                <a:t>1-4</a:t>
              </a:r>
              <a:endParaRPr lang="en-US" sz="800">
                <a:latin typeface="Arial" pitchFamily="27" charset="0"/>
              </a:endParaRPr>
            </a:p>
          </p:txBody>
        </p:sp>
        <p:sp>
          <p:nvSpPr>
            <p:cNvPr id="110600" name="Text Box 8"/>
            <p:cNvSpPr txBox="1">
              <a:spLocks noChangeArrowheads="1"/>
            </p:cNvSpPr>
            <p:nvPr/>
          </p:nvSpPr>
          <p:spPr bwMode="auto">
            <a:xfrm>
              <a:off x="701" y="106"/>
              <a:ext cx="37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sz="3000">
                  <a:solidFill>
                    <a:schemeClr val="bg1"/>
                  </a:solidFill>
                  <a:latin typeface="Arial Black" pitchFamily="27" charset="0"/>
                </a:rPr>
                <a:t>Bar Graphs and Histograms</a:t>
              </a:r>
              <a:endParaRPr lang="en-US" sz="3200">
                <a:solidFill>
                  <a:schemeClr val="bg1"/>
                </a:solidFill>
                <a:latin typeface="Arial Black" pitchFamily="27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4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304800" y="1598613"/>
            <a:ext cx="8237538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/>
              <a:t>The table shows the speed limits of three states on interstate highways. Make a double-bar graph of the data. </a:t>
            </a:r>
            <a:endParaRPr lang="en-US">
              <a:latin typeface="Times" pitchFamily="27" charset="0"/>
            </a:endParaRP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006699"/>
                </a:solidFill>
                <a:latin typeface="Arial Black" pitchFamily="27" charset="0"/>
              </a:rPr>
              <a:t>Additional Example 2: Making a Double-Bar Graph</a:t>
            </a:r>
            <a:endParaRPr 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27745" name="Text Box 97"/>
          <p:cNvSpPr txBox="1">
            <a:spLocks noChangeArrowheads="1"/>
          </p:cNvSpPr>
          <p:nvPr/>
        </p:nvSpPr>
        <p:spPr bwMode="auto">
          <a:xfrm>
            <a:off x="334963" y="2887663"/>
            <a:ext cx="8388350" cy="4270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/>
              <a:t>Step 1: </a:t>
            </a:r>
            <a:r>
              <a:rPr lang="en-US" sz="2200"/>
              <a:t> Choose a scale and interval for the vertical axis.</a:t>
            </a:r>
            <a:endParaRPr lang="en-US"/>
          </a:p>
        </p:txBody>
      </p:sp>
      <p:grpSp>
        <p:nvGrpSpPr>
          <p:cNvPr id="27773" name="Group 125"/>
          <p:cNvGrpSpPr>
            <a:grpSpLocks/>
          </p:cNvGrpSpPr>
          <p:nvPr/>
        </p:nvGrpSpPr>
        <p:grpSpPr bwMode="auto">
          <a:xfrm>
            <a:off x="0" y="0"/>
            <a:ext cx="9144000" cy="6862763"/>
            <a:chOff x="0" y="-3"/>
            <a:chExt cx="5760" cy="4323"/>
          </a:xfrm>
        </p:grpSpPr>
        <p:pic>
          <p:nvPicPr>
            <p:cNvPr id="27774" name="Picture 12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-3"/>
              <a:ext cx="576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7775" name="Picture 12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4126"/>
              <a:ext cx="576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7776" name="Text Box 128"/>
            <p:cNvSpPr txBox="1">
              <a:spLocks noChangeArrowheads="1"/>
            </p:cNvSpPr>
            <p:nvPr/>
          </p:nvSpPr>
          <p:spPr bwMode="auto">
            <a:xfrm>
              <a:off x="1" y="4128"/>
              <a:ext cx="66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chemeClr val="bg1"/>
                  </a:solidFill>
                </a:rPr>
                <a:t>Course 2</a:t>
              </a:r>
              <a:endParaRPr lang="en-US" sz="800" b="1">
                <a:latin typeface="Arial" pitchFamily="27" charset="0"/>
              </a:endParaRPr>
            </a:p>
          </p:txBody>
        </p:sp>
        <p:sp>
          <p:nvSpPr>
            <p:cNvPr id="27777" name="Text Box 129"/>
            <p:cNvSpPr txBox="1">
              <a:spLocks noChangeArrowheads="1"/>
            </p:cNvSpPr>
            <p:nvPr/>
          </p:nvSpPr>
          <p:spPr bwMode="auto">
            <a:xfrm>
              <a:off x="96" y="50"/>
              <a:ext cx="5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200" b="1">
                  <a:latin typeface="Arial Black" pitchFamily="27" charset="0"/>
                </a:rPr>
                <a:t>1-4</a:t>
              </a:r>
              <a:endParaRPr lang="en-US" sz="800">
                <a:latin typeface="Arial" pitchFamily="27" charset="0"/>
              </a:endParaRPr>
            </a:p>
          </p:txBody>
        </p:sp>
        <p:sp>
          <p:nvSpPr>
            <p:cNvPr id="27778" name="Text Box 130"/>
            <p:cNvSpPr txBox="1">
              <a:spLocks noChangeArrowheads="1"/>
            </p:cNvSpPr>
            <p:nvPr/>
          </p:nvSpPr>
          <p:spPr bwMode="auto">
            <a:xfrm>
              <a:off x="701" y="106"/>
              <a:ext cx="37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sz="3000">
                  <a:solidFill>
                    <a:schemeClr val="bg1"/>
                  </a:solidFill>
                  <a:latin typeface="Arial Black" pitchFamily="27" charset="0"/>
                </a:rPr>
                <a:t>Bar Graphs and Histograms</a:t>
              </a:r>
              <a:endParaRPr lang="en-US" sz="3200">
                <a:solidFill>
                  <a:schemeClr val="bg1"/>
                </a:solidFill>
                <a:latin typeface="Arial Black" pitchFamily="27" charset="0"/>
              </a:endParaRPr>
            </a:p>
          </p:txBody>
        </p:sp>
      </p:grpSp>
      <p:grpSp>
        <p:nvGrpSpPr>
          <p:cNvPr id="27786" name="Group 138"/>
          <p:cNvGrpSpPr>
            <a:grpSpLocks/>
          </p:cNvGrpSpPr>
          <p:nvPr/>
        </p:nvGrpSpPr>
        <p:grpSpPr bwMode="auto">
          <a:xfrm>
            <a:off x="4719638" y="3941763"/>
            <a:ext cx="4224337" cy="1792287"/>
            <a:chOff x="2758" y="2414"/>
            <a:chExt cx="2661" cy="1129"/>
          </a:xfrm>
        </p:grpSpPr>
        <p:sp>
          <p:nvSpPr>
            <p:cNvPr id="27772" name="Text Box 124"/>
            <p:cNvSpPr txBox="1">
              <a:spLocks noChangeArrowheads="1"/>
            </p:cNvSpPr>
            <p:nvPr/>
          </p:nvSpPr>
          <p:spPr bwMode="auto">
            <a:xfrm>
              <a:off x="2759" y="2417"/>
              <a:ext cx="2658" cy="112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/>
                <a:t>State	     Urban	Rural</a:t>
              </a:r>
              <a:endParaRPr lang="en-US" sz="2000"/>
            </a:p>
            <a:p>
              <a:pPr>
                <a:spcBef>
                  <a:spcPct val="50000"/>
                </a:spcBef>
              </a:pPr>
              <a:r>
                <a:rPr lang="en-US" sz="2000"/>
                <a:t>Florida	     65 mi/h	70 mi/h</a:t>
              </a:r>
            </a:p>
            <a:p>
              <a:pPr>
                <a:spcBef>
                  <a:spcPct val="50000"/>
                </a:spcBef>
              </a:pPr>
              <a:r>
                <a:rPr lang="en-US" sz="2000"/>
                <a:t>Texas	     70 mi/h	70 mi/h</a:t>
              </a:r>
            </a:p>
            <a:p>
              <a:pPr>
                <a:spcBef>
                  <a:spcPct val="50000"/>
                </a:spcBef>
              </a:pPr>
              <a:r>
                <a:rPr lang="en-US" sz="2000"/>
                <a:t>Vermont   55 mi/h	65 mi/h</a:t>
              </a:r>
              <a:endParaRPr lang="en-US"/>
            </a:p>
          </p:txBody>
        </p:sp>
        <p:sp>
          <p:nvSpPr>
            <p:cNvPr id="27779" name="Line 131"/>
            <p:cNvSpPr>
              <a:spLocks noChangeShapeType="1"/>
            </p:cNvSpPr>
            <p:nvPr/>
          </p:nvSpPr>
          <p:spPr bwMode="auto">
            <a:xfrm>
              <a:off x="2760" y="2691"/>
              <a:ext cx="2657" cy="9"/>
            </a:xfrm>
            <a:prstGeom prst="line">
              <a:avLst/>
            </a:prstGeom>
            <a:noFill/>
            <a:ln w="28575">
              <a:solidFill>
                <a:srgbClr val="339966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80" name="Line 132"/>
            <p:cNvSpPr>
              <a:spLocks noChangeShapeType="1"/>
            </p:cNvSpPr>
            <p:nvPr/>
          </p:nvSpPr>
          <p:spPr bwMode="auto">
            <a:xfrm>
              <a:off x="3585" y="2417"/>
              <a:ext cx="0" cy="1123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81" name="Line 133"/>
            <p:cNvSpPr>
              <a:spLocks noChangeShapeType="1"/>
            </p:cNvSpPr>
            <p:nvPr/>
          </p:nvSpPr>
          <p:spPr bwMode="auto">
            <a:xfrm>
              <a:off x="4455" y="2414"/>
              <a:ext cx="0" cy="1123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84" name="Line 136"/>
            <p:cNvSpPr>
              <a:spLocks noChangeShapeType="1"/>
            </p:cNvSpPr>
            <p:nvPr/>
          </p:nvSpPr>
          <p:spPr bwMode="auto">
            <a:xfrm>
              <a:off x="2758" y="2965"/>
              <a:ext cx="2655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85" name="Line 137"/>
            <p:cNvSpPr>
              <a:spLocks noChangeShapeType="1"/>
            </p:cNvSpPr>
            <p:nvPr/>
          </p:nvSpPr>
          <p:spPr bwMode="auto">
            <a:xfrm>
              <a:off x="2764" y="3250"/>
              <a:ext cx="2655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788" name="Text Box 140"/>
          <p:cNvSpPr txBox="1">
            <a:spLocks noChangeArrowheads="1"/>
          </p:cNvSpPr>
          <p:nvPr/>
        </p:nvSpPr>
        <p:spPr bwMode="auto">
          <a:xfrm>
            <a:off x="176213" y="3449638"/>
            <a:ext cx="1209675" cy="27082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sz="1800"/>
              <a:t>80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sz="1800"/>
              <a:t>60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sz="1800"/>
              <a:t>40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sz="1800"/>
              <a:t>20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sz="1800"/>
              <a:t>  0</a:t>
            </a:r>
            <a:endParaRPr lang="en-US"/>
          </a:p>
        </p:txBody>
      </p:sp>
      <p:sp>
        <p:nvSpPr>
          <p:cNvPr id="27789" name="Line 141"/>
          <p:cNvSpPr>
            <a:spLocks noChangeShapeType="1"/>
          </p:cNvSpPr>
          <p:nvPr/>
        </p:nvSpPr>
        <p:spPr bwMode="auto">
          <a:xfrm>
            <a:off x="652463" y="4284663"/>
            <a:ext cx="36750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90" name="Line 142"/>
          <p:cNvSpPr>
            <a:spLocks noChangeShapeType="1"/>
          </p:cNvSpPr>
          <p:nvPr/>
        </p:nvSpPr>
        <p:spPr bwMode="auto">
          <a:xfrm>
            <a:off x="661988" y="4865688"/>
            <a:ext cx="36750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91" name="Line 143"/>
          <p:cNvSpPr>
            <a:spLocks noChangeShapeType="1"/>
          </p:cNvSpPr>
          <p:nvPr/>
        </p:nvSpPr>
        <p:spPr bwMode="auto">
          <a:xfrm>
            <a:off x="657225" y="5432425"/>
            <a:ext cx="36750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94" name="Line 146"/>
          <p:cNvSpPr>
            <a:spLocks noChangeShapeType="1"/>
          </p:cNvSpPr>
          <p:nvPr/>
        </p:nvSpPr>
        <p:spPr bwMode="auto">
          <a:xfrm>
            <a:off x="647700" y="3694113"/>
            <a:ext cx="36750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95" name="Line 147"/>
          <p:cNvSpPr>
            <a:spLocks noChangeShapeType="1"/>
          </p:cNvSpPr>
          <p:nvPr/>
        </p:nvSpPr>
        <p:spPr bwMode="auto">
          <a:xfrm>
            <a:off x="652463" y="5741988"/>
            <a:ext cx="3675062" cy="0"/>
          </a:xfrm>
          <a:prstGeom prst="line">
            <a:avLst/>
          </a:prstGeom>
          <a:noFill/>
          <a:ln w="635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96" name="Line 148"/>
          <p:cNvSpPr>
            <a:spLocks noChangeShapeType="1"/>
          </p:cNvSpPr>
          <p:nvPr/>
        </p:nvSpPr>
        <p:spPr bwMode="auto">
          <a:xfrm>
            <a:off x="647700" y="5137150"/>
            <a:ext cx="3675063" cy="0"/>
          </a:xfrm>
          <a:prstGeom prst="line">
            <a:avLst/>
          </a:prstGeom>
          <a:noFill/>
          <a:ln w="635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97" name="Line 149"/>
          <p:cNvSpPr>
            <a:spLocks noChangeShapeType="1"/>
          </p:cNvSpPr>
          <p:nvPr/>
        </p:nvSpPr>
        <p:spPr bwMode="auto">
          <a:xfrm>
            <a:off x="655638" y="4573588"/>
            <a:ext cx="3675062" cy="0"/>
          </a:xfrm>
          <a:prstGeom prst="line">
            <a:avLst/>
          </a:prstGeom>
          <a:noFill/>
          <a:ln w="635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98" name="Line 150"/>
          <p:cNvSpPr>
            <a:spLocks noChangeShapeType="1"/>
          </p:cNvSpPr>
          <p:nvPr/>
        </p:nvSpPr>
        <p:spPr bwMode="auto">
          <a:xfrm>
            <a:off x="654050" y="3976688"/>
            <a:ext cx="3675063" cy="0"/>
          </a:xfrm>
          <a:prstGeom prst="line">
            <a:avLst/>
          </a:prstGeom>
          <a:noFill/>
          <a:ln w="635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99" name="Line 151"/>
          <p:cNvSpPr>
            <a:spLocks noChangeShapeType="1"/>
          </p:cNvSpPr>
          <p:nvPr/>
        </p:nvSpPr>
        <p:spPr bwMode="auto">
          <a:xfrm>
            <a:off x="646113" y="6007100"/>
            <a:ext cx="36750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7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7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7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7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7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77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7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77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77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77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77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77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7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77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77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7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7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77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77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7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7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77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77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7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7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77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77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500"/>
                            </p:stCondLst>
                            <p:childTnLst>
                              <p:par>
                                <p:cTn id="69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7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7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77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77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4000"/>
                            </p:stCondLst>
                            <p:childTnLst>
                              <p:par>
                                <p:cTn id="76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7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7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77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77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45" grpId="0" autoUpdateAnimBg="0"/>
      <p:bldP spid="27788" grpId="0" autoUpdateAnimBg="0"/>
      <p:bldP spid="27789" grpId="0" animBg="1"/>
      <p:bldP spid="27790" grpId="0" animBg="1"/>
      <p:bldP spid="27791" grpId="0" animBg="1"/>
      <p:bldP spid="27794" grpId="0" animBg="1"/>
      <p:bldP spid="27795" grpId="0" animBg="1"/>
      <p:bldP spid="27796" grpId="0" animBg="1"/>
      <p:bldP spid="27797" grpId="0" animBg="1"/>
      <p:bldP spid="27798" grpId="0" animBg="1"/>
      <p:bldP spid="2779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5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006699"/>
                </a:solidFill>
                <a:latin typeface="Arial Black" pitchFamily="27" charset="0"/>
              </a:rPr>
              <a:t>Additional Example 2 Continued</a:t>
            </a:r>
          </a:p>
        </p:txBody>
      </p:sp>
      <p:sp>
        <p:nvSpPr>
          <p:cNvPr id="100356" name="Text Box 4"/>
          <p:cNvSpPr txBox="1">
            <a:spLocks noChangeArrowheads="1"/>
          </p:cNvSpPr>
          <p:nvPr/>
        </p:nvSpPr>
        <p:spPr bwMode="auto">
          <a:xfrm>
            <a:off x="280988" y="1676400"/>
            <a:ext cx="8374062" cy="7620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/>
              <a:t>Step 2: </a:t>
            </a:r>
            <a:r>
              <a:rPr lang="en-US" sz="2200"/>
              <a:t> Draw a pair of bars for each state’s data. Use different colors to show urban and rural speed limits.</a:t>
            </a:r>
            <a:endParaRPr lang="en-US"/>
          </a:p>
        </p:txBody>
      </p:sp>
      <p:grpSp>
        <p:nvGrpSpPr>
          <p:cNvPr id="100357" name="Group 5"/>
          <p:cNvGrpSpPr>
            <a:grpSpLocks/>
          </p:cNvGrpSpPr>
          <p:nvPr/>
        </p:nvGrpSpPr>
        <p:grpSpPr bwMode="auto">
          <a:xfrm>
            <a:off x="0" y="0"/>
            <a:ext cx="9144000" cy="6862763"/>
            <a:chOff x="0" y="-3"/>
            <a:chExt cx="5760" cy="4323"/>
          </a:xfrm>
        </p:grpSpPr>
        <p:pic>
          <p:nvPicPr>
            <p:cNvPr id="100358" name="Picture 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-3"/>
              <a:ext cx="576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0359" name="Picture 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4126"/>
              <a:ext cx="576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00360" name="Text Box 8"/>
            <p:cNvSpPr txBox="1">
              <a:spLocks noChangeArrowheads="1"/>
            </p:cNvSpPr>
            <p:nvPr/>
          </p:nvSpPr>
          <p:spPr bwMode="auto">
            <a:xfrm>
              <a:off x="1" y="4128"/>
              <a:ext cx="66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chemeClr val="bg1"/>
                  </a:solidFill>
                </a:rPr>
                <a:t>Course 2</a:t>
              </a:r>
              <a:endParaRPr lang="en-US" sz="800" b="1">
                <a:latin typeface="Arial" pitchFamily="27" charset="0"/>
              </a:endParaRPr>
            </a:p>
          </p:txBody>
        </p:sp>
        <p:sp>
          <p:nvSpPr>
            <p:cNvPr id="100361" name="Text Box 9"/>
            <p:cNvSpPr txBox="1">
              <a:spLocks noChangeArrowheads="1"/>
            </p:cNvSpPr>
            <p:nvPr/>
          </p:nvSpPr>
          <p:spPr bwMode="auto">
            <a:xfrm>
              <a:off x="96" y="50"/>
              <a:ext cx="5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200" b="1">
                  <a:latin typeface="Arial Black" pitchFamily="27" charset="0"/>
                </a:rPr>
                <a:t>1-4</a:t>
              </a:r>
              <a:endParaRPr lang="en-US" sz="800">
                <a:latin typeface="Arial" pitchFamily="27" charset="0"/>
              </a:endParaRPr>
            </a:p>
          </p:txBody>
        </p:sp>
        <p:sp>
          <p:nvSpPr>
            <p:cNvPr id="100362" name="Text Box 10"/>
            <p:cNvSpPr txBox="1">
              <a:spLocks noChangeArrowheads="1"/>
            </p:cNvSpPr>
            <p:nvPr/>
          </p:nvSpPr>
          <p:spPr bwMode="auto">
            <a:xfrm>
              <a:off x="701" y="106"/>
              <a:ext cx="37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sz="3000">
                  <a:solidFill>
                    <a:schemeClr val="bg1"/>
                  </a:solidFill>
                  <a:latin typeface="Arial Black" pitchFamily="27" charset="0"/>
                </a:rPr>
                <a:t>Bar Graphs and Histograms</a:t>
              </a:r>
              <a:endParaRPr lang="en-US" sz="3200">
                <a:solidFill>
                  <a:schemeClr val="bg1"/>
                </a:solidFill>
                <a:latin typeface="Arial Black" pitchFamily="27" charset="0"/>
              </a:endParaRPr>
            </a:p>
          </p:txBody>
        </p:sp>
      </p:grpSp>
      <p:grpSp>
        <p:nvGrpSpPr>
          <p:cNvPr id="100363" name="Group 11"/>
          <p:cNvGrpSpPr>
            <a:grpSpLocks/>
          </p:cNvGrpSpPr>
          <p:nvPr/>
        </p:nvGrpSpPr>
        <p:grpSpPr bwMode="auto">
          <a:xfrm>
            <a:off x="4719638" y="3941763"/>
            <a:ext cx="4224337" cy="1792287"/>
            <a:chOff x="2758" y="2414"/>
            <a:chExt cx="2661" cy="1129"/>
          </a:xfrm>
        </p:grpSpPr>
        <p:sp>
          <p:nvSpPr>
            <p:cNvPr id="100364" name="Text Box 12"/>
            <p:cNvSpPr txBox="1">
              <a:spLocks noChangeArrowheads="1"/>
            </p:cNvSpPr>
            <p:nvPr/>
          </p:nvSpPr>
          <p:spPr bwMode="auto">
            <a:xfrm>
              <a:off x="2759" y="2417"/>
              <a:ext cx="2658" cy="112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/>
                <a:t>State	     Urban	Rural</a:t>
              </a:r>
              <a:endParaRPr lang="en-US" sz="2000"/>
            </a:p>
            <a:p>
              <a:pPr>
                <a:spcBef>
                  <a:spcPct val="50000"/>
                </a:spcBef>
              </a:pPr>
              <a:r>
                <a:rPr lang="en-US" sz="2000"/>
                <a:t>Florida	     65 mi/h	70 mi/h</a:t>
              </a:r>
            </a:p>
            <a:p>
              <a:pPr>
                <a:spcBef>
                  <a:spcPct val="50000"/>
                </a:spcBef>
              </a:pPr>
              <a:r>
                <a:rPr lang="en-US" sz="2000"/>
                <a:t>Texas	     70 mi/h	70 mi/h</a:t>
              </a:r>
            </a:p>
            <a:p>
              <a:pPr>
                <a:spcBef>
                  <a:spcPct val="50000"/>
                </a:spcBef>
              </a:pPr>
              <a:r>
                <a:rPr lang="en-US" sz="2000"/>
                <a:t>Vermont   55 mi/h	65 mi/h</a:t>
              </a:r>
              <a:endParaRPr lang="en-US"/>
            </a:p>
          </p:txBody>
        </p:sp>
        <p:sp>
          <p:nvSpPr>
            <p:cNvPr id="100365" name="Line 13"/>
            <p:cNvSpPr>
              <a:spLocks noChangeShapeType="1"/>
            </p:cNvSpPr>
            <p:nvPr/>
          </p:nvSpPr>
          <p:spPr bwMode="auto">
            <a:xfrm>
              <a:off x="2760" y="2691"/>
              <a:ext cx="2657" cy="9"/>
            </a:xfrm>
            <a:prstGeom prst="line">
              <a:avLst/>
            </a:prstGeom>
            <a:noFill/>
            <a:ln w="28575">
              <a:solidFill>
                <a:srgbClr val="339966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366" name="Line 14"/>
            <p:cNvSpPr>
              <a:spLocks noChangeShapeType="1"/>
            </p:cNvSpPr>
            <p:nvPr/>
          </p:nvSpPr>
          <p:spPr bwMode="auto">
            <a:xfrm>
              <a:off x="3585" y="2417"/>
              <a:ext cx="0" cy="1123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367" name="Line 15"/>
            <p:cNvSpPr>
              <a:spLocks noChangeShapeType="1"/>
            </p:cNvSpPr>
            <p:nvPr/>
          </p:nvSpPr>
          <p:spPr bwMode="auto">
            <a:xfrm>
              <a:off x="4455" y="2414"/>
              <a:ext cx="0" cy="1123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368" name="Line 16"/>
            <p:cNvSpPr>
              <a:spLocks noChangeShapeType="1"/>
            </p:cNvSpPr>
            <p:nvPr/>
          </p:nvSpPr>
          <p:spPr bwMode="auto">
            <a:xfrm>
              <a:off x="2758" y="2965"/>
              <a:ext cx="2655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369" name="Line 17"/>
            <p:cNvSpPr>
              <a:spLocks noChangeShapeType="1"/>
            </p:cNvSpPr>
            <p:nvPr/>
          </p:nvSpPr>
          <p:spPr bwMode="auto">
            <a:xfrm>
              <a:off x="2764" y="3250"/>
              <a:ext cx="2655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0383" name="Group 31"/>
          <p:cNvGrpSpPr>
            <a:grpSpLocks/>
          </p:cNvGrpSpPr>
          <p:nvPr/>
        </p:nvGrpSpPr>
        <p:grpSpPr bwMode="auto">
          <a:xfrm>
            <a:off x="176213" y="3449638"/>
            <a:ext cx="4160837" cy="3090862"/>
            <a:chOff x="111" y="2173"/>
            <a:chExt cx="2621" cy="1947"/>
          </a:xfrm>
        </p:grpSpPr>
        <p:sp>
          <p:nvSpPr>
            <p:cNvPr id="100370" name="Text Box 18"/>
            <p:cNvSpPr txBox="1">
              <a:spLocks noChangeArrowheads="1"/>
            </p:cNvSpPr>
            <p:nvPr/>
          </p:nvSpPr>
          <p:spPr bwMode="auto">
            <a:xfrm>
              <a:off x="111" y="2173"/>
              <a:ext cx="762" cy="1706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50000"/>
                </a:lnSpc>
                <a:spcBef>
                  <a:spcPct val="50000"/>
                </a:spcBef>
              </a:pPr>
              <a:r>
                <a:rPr lang="en-US" sz="1800"/>
                <a:t>80</a:t>
              </a:r>
            </a:p>
            <a:p>
              <a:pPr>
                <a:lnSpc>
                  <a:spcPct val="150000"/>
                </a:lnSpc>
                <a:spcBef>
                  <a:spcPct val="50000"/>
                </a:spcBef>
              </a:pPr>
              <a:r>
                <a:rPr lang="en-US" sz="1800"/>
                <a:t>60</a:t>
              </a:r>
            </a:p>
            <a:p>
              <a:pPr>
                <a:lnSpc>
                  <a:spcPct val="150000"/>
                </a:lnSpc>
                <a:spcBef>
                  <a:spcPct val="50000"/>
                </a:spcBef>
              </a:pPr>
              <a:r>
                <a:rPr lang="en-US" sz="1800"/>
                <a:t>40</a:t>
              </a:r>
            </a:p>
            <a:p>
              <a:pPr>
                <a:lnSpc>
                  <a:spcPct val="150000"/>
                </a:lnSpc>
                <a:spcBef>
                  <a:spcPct val="50000"/>
                </a:spcBef>
              </a:pPr>
              <a:r>
                <a:rPr lang="en-US" sz="1800"/>
                <a:t>20</a:t>
              </a:r>
            </a:p>
            <a:p>
              <a:pPr>
                <a:lnSpc>
                  <a:spcPct val="150000"/>
                </a:lnSpc>
                <a:spcBef>
                  <a:spcPct val="50000"/>
                </a:spcBef>
              </a:pPr>
              <a:r>
                <a:rPr lang="en-US" sz="1800"/>
                <a:t>  0</a:t>
              </a:r>
              <a:endParaRPr lang="en-US"/>
            </a:p>
          </p:txBody>
        </p:sp>
        <p:sp>
          <p:nvSpPr>
            <p:cNvPr id="100371" name="Line 19"/>
            <p:cNvSpPr>
              <a:spLocks noChangeShapeType="1"/>
            </p:cNvSpPr>
            <p:nvPr/>
          </p:nvSpPr>
          <p:spPr bwMode="auto">
            <a:xfrm>
              <a:off x="411" y="2699"/>
              <a:ext cx="231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372" name="Line 20"/>
            <p:cNvSpPr>
              <a:spLocks noChangeShapeType="1"/>
            </p:cNvSpPr>
            <p:nvPr/>
          </p:nvSpPr>
          <p:spPr bwMode="auto">
            <a:xfrm>
              <a:off x="417" y="3065"/>
              <a:ext cx="231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373" name="Line 21"/>
            <p:cNvSpPr>
              <a:spLocks noChangeShapeType="1"/>
            </p:cNvSpPr>
            <p:nvPr/>
          </p:nvSpPr>
          <p:spPr bwMode="auto">
            <a:xfrm>
              <a:off x="414" y="3422"/>
              <a:ext cx="231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374" name="Line 22"/>
            <p:cNvSpPr>
              <a:spLocks noChangeShapeType="1"/>
            </p:cNvSpPr>
            <p:nvPr/>
          </p:nvSpPr>
          <p:spPr bwMode="auto">
            <a:xfrm>
              <a:off x="408" y="2327"/>
              <a:ext cx="231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375" name="Line 23"/>
            <p:cNvSpPr>
              <a:spLocks noChangeShapeType="1"/>
            </p:cNvSpPr>
            <p:nvPr/>
          </p:nvSpPr>
          <p:spPr bwMode="auto">
            <a:xfrm>
              <a:off x="411" y="3617"/>
              <a:ext cx="2315" cy="0"/>
            </a:xfrm>
            <a:prstGeom prst="line">
              <a:avLst/>
            </a:prstGeom>
            <a:noFill/>
            <a:ln w="63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376" name="Line 24"/>
            <p:cNvSpPr>
              <a:spLocks noChangeShapeType="1"/>
            </p:cNvSpPr>
            <p:nvPr/>
          </p:nvSpPr>
          <p:spPr bwMode="auto">
            <a:xfrm>
              <a:off x="408" y="3236"/>
              <a:ext cx="2315" cy="0"/>
            </a:xfrm>
            <a:prstGeom prst="line">
              <a:avLst/>
            </a:prstGeom>
            <a:noFill/>
            <a:ln w="63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377" name="Line 25"/>
            <p:cNvSpPr>
              <a:spLocks noChangeShapeType="1"/>
            </p:cNvSpPr>
            <p:nvPr/>
          </p:nvSpPr>
          <p:spPr bwMode="auto">
            <a:xfrm>
              <a:off x="413" y="2881"/>
              <a:ext cx="2315" cy="0"/>
            </a:xfrm>
            <a:prstGeom prst="line">
              <a:avLst/>
            </a:prstGeom>
            <a:noFill/>
            <a:ln w="63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378" name="Line 26"/>
            <p:cNvSpPr>
              <a:spLocks noChangeShapeType="1"/>
            </p:cNvSpPr>
            <p:nvPr/>
          </p:nvSpPr>
          <p:spPr bwMode="auto">
            <a:xfrm>
              <a:off x="412" y="2505"/>
              <a:ext cx="2315" cy="0"/>
            </a:xfrm>
            <a:prstGeom prst="line">
              <a:avLst/>
            </a:prstGeom>
            <a:noFill/>
            <a:ln w="63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379" name="Line 27"/>
            <p:cNvSpPr>
              <a:spLocks noChangeShapeType="1"/>
            </p:cNvSpPr>
            <p:nvPr/>
          </p:nvSpPr>
          <p:spPr bwMode="auto">
            <a:xfrm>
              <a:off x="407" y="3784"/>
              <a:ext cx="231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380" name="Text Box 28"/>
            <p:cNvSpPr txBox="1">
              <a:spLocks noChangeArrowheads="1"/>
            </p:cNvSpPr>
            <p:nvPr/>
          </p:nvSpPr>
          <p:spPr bwMode="auto">
            <a:xfrm>
              <a:off x="643" y="3815"/>
              <a:ext cx="411" cy="2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 </a:t>
              </a:r>
              <a:endParaRPr lang="en-US"/>
            </a:p>
          </p:txBody>
        </p:sp>
        <p:sp>
          <p:nvSpPr>
            <p:cNvPr id="100381" name="Text Box 29"/>
            <p:cNvSpPr txBox="1">
              <a:spLocks noChangeArrowheads="1"/>
            </p:cNvSpPr>
            <p:nvPr/>
          </p:nvSpPr>
          <p:spPr bwMode="auto">
            <a:xfrm>
              <a:off x="1409" y="3814"/>
              <a:ext cx="411" cy="2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 </a:t>
              </a:r>
              <a:endParaRPr lang="en-US"/>
            </a:p>
          </p:txBody>
        </p:sp>
        <p:sp>
          <p:nvSpPr>
            <p:cNvPr id="100382" name="Text Box 30"/>
            <p:cNvSpPr txBox="1">
              <a:spLocks noChangeArrowheads="1"/>
            </p:cNvSpPr>
            <p:nvPr/>
          </p:nvSpPr>
          <p:spPr bwMode="auto">
            <a:xfrm>
              <a:off x="2190" y="3832"/>
              <a:ext cx="471" cy="2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 </a:t>
              </a:r>
              <a:endParaRPr lang="en-US"/>
            </a:p>
          </p:txBody>
        </p:sp>
      </p:grpSp>
      <p:sp>
        <p:nvSpPr>
          <p:cNvPr id="100384" name="Rectangle 32"/>
          <p:cNvSpPr>
            <a:spLocks noChangeArrowheads="1"/>
          </p:cNvSpPr>
          <p:nvPr/>
        </p:nvSpPr>
        <p:spPr bwMode="auto">
          <a:xfrm>
            <a:off x="952500" y="4111625"/>
            <a:ext cx="261938" cy="1876425"/>
          </a:xfrm>
          <a:prstGeom prst="rect">
            <a:avLst/>
          </a:prstGeom>
          <a:solidFill>
            <a:srgbClr val="FF0000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85" name="Rectangle 33"/>
          <p:cNvSpPr>
            <a:spLocks noChangeArrowheads="1"/>
          </p:cNvSpPr>
          <p:nvPr/>
        </p:nvSpPr>
        <p:spPr bwMode="auto">
          <a:xfrm>
            <a:off x="1228725" y="3987800"/>
            <a:ext cx="280988" cy="200025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87" name="Rectangle 35"/>
          <p:cNvSpPr>
            <a:spLocks noChangeArrowheads="1"/>
          </p:cNvSpPr>
          <p:nvPr/>
        </p:nvSpPr>
        <p:spPr bwMode="auto">
          <a:xfrm>
            <a:off x="2209800" y="3987800"/>
            <a:ext cx="261938" cy="2009775"/>
          </a:xfrm>
          <a:prstGeom prst="rect">
            <a:avLst/>
          </a:prstGeom>
          <a:solidFill>
            <a:srgbClr val="FF0000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88" name="Rectangle 36"/>
          <p:cNvSpPr>
            <a:spLocks noChangeArrowheads="1"/>
          </p:cNvSpPr>
          <p:nvPr/>
        </p:nvSpPr>
        <p:spPr bwMode="auto">
          <a:xfrm>
            <a:off x="2486025" y="3986213"/>
            <a:ext cx="265113" cy="2011362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89" name="Rectangle 37"/>
          <p:cNvSpPr>
            <a:spLocks noChangeArrowheads="1"/>
          </p:cNvSpPr>
          <p:nvPr/>
        </p:nvSpPr>
        <p:spPr bwMode="auto">
          <a:xfrm>
            <a:off x="3429000" y="4435475"/>
            <a:ext cx="261938" cy="1552575"/>
          </a:xfrm>
          <a:prstGeom prst="rect">
            <a:avLst/>
          </a:prstGeom>
          <a:solidFill>
            <a:srgbClr val="FF0000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90" name="Rectangle 38"/>
          <p:cNvSpPr>
            <a:spLocks noChangeArrowheads="1"/>
          </p:cNvSpPr>
          <p:nvPr/>
        </p:nvSpPr>
        <p:spPr bwMode="auto">
          <a:xfrm>
            <a:off x="3705225" y="4130675"/>
            <a:ext cx="280988" cy="1857375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0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0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0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03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03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0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0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03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03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0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0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0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0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0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0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0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0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0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0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0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0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0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0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0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0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6" grpId="0" autoUpdateAnimBg="0"/>
      <p:bldP spid="100384" grpId="0" animBg="1"/>
      <p:bldP spid="100385" grpId="0" animBg="1"/>
      <p:bldP spid="100387" grpId="0" animBg="1"/>
      <p:bldP spid="100388" grpId="0" animBg="1"/>
      <p:bldP spid="100389" grpId="0" animBg="1"/>
      <p:bldP spid="10039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006699"/>
                </a:solidFill>
                <a:latin typeface="Arial Black" pitchFamily="27" charset="0"/>
              </a:rPr>
              <a:t>Additional Example 2 Continued</a:t>
            </a:r>
          </a:p>
        </p:txBody>
      </p:sp>
      <p:sp>
        <p:nvSpPr>
          <p:cNvPr id="101379" name="Text Box 3"/>
          <p:cNvSpPr txBox="1">
            <a:spLocks noChangeArrowheads="1"/>
          </p:cNvSpPr>
          <p:nvPr/>
        </p:nvSpPr>
        <p:spPr bwMode="auto">
          <a:xfrm>
            <a:off x="280988" y="1676400"/>
            <a:ext cx="8374062" cy="4270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/>
              <a:t>Step 3: </a:t>
            </a:r>
            <a:r>
              <a:rPr lang="en-US" sz="2200"/>
              <a:t> Label the axes and give the graph a title.</a:t>
            </a:r>
            <a:endParaRPr lang="en-US"/>
          </a:p>
        </p:txBody>
      </p:sp>
      <p:grpSp>
        <p:nvGrpSpPr>
          <p:cNvPr id="101380" name="Group 4"/>
          <p:cNvGrpSpPr>
            <a:grpSpLocks/>
          </p:cNvGrpSpPr>
          <p:nvPr/>
        </p:nvGrpSpPr>
        <p:grpSpPr bwMode="auto">
          <a:xfrm>
            <a:off x="0" y="0"/>
            <a:ext cx="9144000" cy="6862763"/>
            <a:chOff x="0" y="-3"/>
            <a:chExt cx="5760" cy="4323"/>
          </a:xfrm>
        </p:grpSpPr>
        <p:pic>
          <p:nvPicPr>
            <p:cNvPr id="101381" name="Picture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-3"/>
              <a:ext cx="576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1382" name="Picture 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4126"/>
              <a:ext cx="576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01383" name="Text Box 7"/>
            <p:cNvSpPr txBox="1">
              <a:spLocks noChangeArrowheads="1"/>
            </p:cNvSpPr>
            <p:nvPr/>
          </p:nvSpPr>
          <p:spPr bwMode="auto">
            <a:xfrm>
              <a:off x="1" y="4128"/>
              <a:ext cx="66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chemeClr val="bg1"/>
                  </a:solidFill>
                </a:rPr>
                <a:t>Course 2</a:t>
              </a:r>
              <a:endParaRPr lang="en-US" sz="800" b="1">
                <a:latin typeface="Arial" pitchFamily="27" charset="0"/>
              </a:endParaRPr>
            </a:p>
          </p:txBody>
        </p:sp>
        <p:sp>
          <p:nvSpPr>
            <p:cNvPr id="101384" name="Text Box 8"/>
            <p:cNvSpPr txBox="1">
              <a:spLocks noChangeArrowheads="1"/>
            </p:cNvSpPr>
            <p:nvPr/>
          </p:nvSpPr>
          <p:spPr bwMode="auto">
            <a:xfrm>
              <a:off x="96" y="50"/>
              <a:ext cx="5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200" b="1">
                  <a:latin typeface="Arial Black" pitchFamily="27" charset="0"/>
                </a:rPr>
                <a:t>1-4</a:t>
              </a:r>
              <a:endParaRPr lang="en-US" sz="800">
                <a:latin typeface="Arial" pitchFamily="27" charset="0"/>
              </a:endParaRPr>
            </a:p>
          </p:txBody>
        </p:sp>
        <p:sp>
          <p:nvSpPr>
            <p:cNvPr id="101385" name="Text Box 9"/>
            <p:cNvSpPr txBox="1">
              <a:spLocks noChangeArrowheads="1"/>
            </p:cNvSpPr>
            <p:nvPr/>
          </p:nvSpPr>
          <p:spPr bwMode="auto">
            <a:xfrm>
              <a:off x="701" y="106"/>
              <a:ext cx="37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sz="3000">
                  <a:solidFill>
                    <a:schemeClr val="bg1"/>
                  </a:solidFill>
                  <a:latin typeface="Arial Black" pitchFamily="27" charset="0"/>
                </a:rPr>
                <a:t>Bar Graphs and Histograms</a:t>
              </a:r>
              <a:endParaRPr lang="en-US" sz="3200">
                <a:solidFill>
                  <a:schemeClr val="bg1"/>
                </a:solidFill>
                <a:latin typeface="Arial Black" pitchFamily="27" charset="0"/>
              </a:endParaRPr>
            </a:p>
          </p:txBody>
        </p:sp>
      </p:grpSp>
      <p:grpSp>
        <p:nvGrpSpPr>
          <p:cNvPr id="101386" name="Group 10"/>
          <p:cNvGrpSpPr>
            <a:grpSpLocks/>
          </p:cNvGrpSpPr>
          <p:nvPr/>
        </p:nvGrpSpPr>
        <p:grpSpPr bwMode="auto">
          <a:xfrm>
            <a:off x="4719638" y="3941763"/>
            <a:ext cx="4224337" cy="1792287"/>
            <a:chOff x="2758" y="2414"/>
            <a:chExt cx="2661" cy="1129"/>
          </a:xfrm>
        </p:grpSpPr>
        <p:sp>
          <p:nvSpPr>
            <p:cNvPr id="101387" name="Text Box 11"/>
            <p:cNvSpPr txBox="1">
              <a:spLocks noChangeArrowheads="1"/>
            </p:cNvSpPr>
            <p:nvPr/>
          </p:nvSpPr>
          <p:spPr bwMode="auto">
            <a:xfrm>
              <a:off x="2759" y="2417"/>
              <a:ext cx="2658" cy="112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/>
                <a:t>State	     Urban	Rural</a:t>
              </a:r>
              <a:endParaRPr lang="en-US" sz="2000"/>
            </a:p>
            <a:p>
              <a:pPr>
                <a:spcBef>
                  <a:spcPct val="50000"/>
                </a:spcBef>
              </a:pPr>
              <a:r>
                <a:rPr lang="en-US" sz="2000"/>
                <a:t>Florida	     65 mi/h	70 mi/h</a:t>
              </a:r>
            </a:p>
            <a:p>
              <a:pPr>
                <a:spcBef>
                  <a:spcPct val="50000"/>
                </a:spcBef>
              </a:pPr>
              <a:r>
                <a:rPr lang="en-US" sz="2000"/>
                <a:t>Texas	     70 mi/h	70 mi/h</a:t>
              </a:r>
            </a:p>
            <a:p>
              <a:pPr>
                <a:spcBef>
                  <a:spcPct val="50000"/>
                </a:spcBef>
              </a:pPr>
              <a:r>
                <a:rPr lang="en-US" sz="2000"/>
                <a:t>Vermont   55 mi/h	65 mi/h</a:t>
              </a:r>
              <a:endParaRPr lang="en-US"/>
            </a:p>
          </p:txBody>
        </p:sp>
        <p:sp>
          <p:nvSpPr>
            <p:cNvPr id="101388" name="Line 12"/>
            <p:cNvSpPr>
              <a:spLocks noChangeShapeType="1"/>
            </p:cNvSpPr>
            <p:nvPr/>
          </p:nvSpPr>
          <p:spPr bwMode="auto">
            <a:xfrm>
              <a:off x="2760" y="2691"/>
              <a:ext cx="2657" cy="9"/>
            </a:xfrm>
            <a:prstGeom prst="line">
              <a:avLst/>
            </a:prstGeom>
            <a:noFill/>
            <a:ln w="28575">
              <a:solidFill>
                <a:srgbClr val="339966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389" name="Line 13"/>
            <p:cNvSpPr>
              <a:spLocks noChangeShapeType="1"/>
            </p:cNvSpPr>
            <p:nvPr/>
          </p:nvSpPr>
          <p:spPr bwMode="auto">
            <a:xfrm>
              <a:off x="3585" y="2417"/>
              <a:ext cx="0" cy="1123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390" name="Line 14"/>
            <p:cNvSpPr>
              <a:spLocks noChangeShapeType="1"/>
            </p:cNvSpPr>
            <p:nvPr/>
          </p:nvSpPr>
          <p:spPr bwMode="auto">
            <a:xfrm>
              <a:off x="4455" y="2414"/>
              <a:ext cx="0" cy="1123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391" name="Line 15"/>
            <p:cNvSpPr>
              <a:spLocks noChangeShapeType="1"/>
            </p:cNvSpPr>
            <p:nvPr/>
          </p:nvSpPr>
          <p:spPr bwMode="auto">
            <a:xfrm>
              <a:off x="2758" y="2965"/>
              <a:ext cx="2655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392" name="Line 16"/>
            <p:cNvSpPr>
              <a:spLocks noChangeShapeType="1"/>
            </p:cNvSpPr>
            <p:nvPr/>
          </p:nvSpPr>
          <p:spPr bwMode="auto">
            <a:xfrm>
              <a:off x="2764" y="3250"/>
              <a:ext cx="2655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1404" name="Text Box 28"/>
          <p:cNvSpPr txBox="1">
            <a:spLocks noChangeArrowheads="1"/>
          </p:cNvSpPr>
          <p:nvPr/>
        </p:nvSpPr>
        <p:spPr bwMode="auto">
          <a:xfrm>
            <a:off x="1177925" y="5827713"/>
            <a:ext cx="652463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FL</a:t>
            </a:r>
            <a:endParaRPr lang="en-US"/>
          </a:p>
        </p:txBody>
      </p:sp>
      <p:sp>
        <p:nvSpPr>
          <p:cNvPr id="101405" name="Text Box 29"/>
          <p:cNvSpPr txBox="1">
            <a:spLocks noChangeArrowheads="1"/>
          </p:cNvSpPr>
          <p:nvPr/>
        </p:nvSpPr>
        <p:spPr bwMode="auto">
          <a:xfrm>
            <a:off x="2393950" y="5826125"/>
            <a:ext cx="652463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TX</a:t>
            </a:r>
            <a:endParaRPr lang="en-US"/>
          </a:p>
        </p:txBody>
      </p:sp>
      <p:sp>
        <p:nvSpPr>
          <p:cNvPr id="101406" name="Text Box 30"/>
          <p:cNvSpPr txBox="1">
            <a:spLocks noChangeArrowheads="1"/>
          </p:cNvSpPr>
          <p:nvPr/>
        </p:nvSpPr>
        <p:spPr bwMode="auto">
          <a:xfrm>
            <a:off x="3633788" y="5854700"/>
            <a:ext cx="747712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VT</a:t>
            </a:r>
            <a:endParaRPr lang="en-US"/>
          </a:p>
        </p:txBody>
      </p:sp>
      <p:sp>
        <p:nvSpPr>
          <p:cNvPr id="101413" name="Text Box 37"/>
          <p:cNvSpPr txBox="1">
            <a:spLocks noChangeArrowheads="1"/>
          </p:cNvSpPr>
          <p:nvPr/>
        </p:nvSpPr>
        <p:spPr bwMode="auto">
          <a:xfrm rot="-5392985">
            <a:off x="-1427162" y="3898900"/>
            <a:ext cx="325120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Miles per hour</a:t>
            </a:r>
            <a:endParaRPr lang="en-US"/>
          </a:p>
        </p:txBody>
      </p:sp>
      <p:sp>
        <p:nvSpPr>
          <p:cNvPr id="101415" name="Text Box 39"/>
          <p:cNvSpPr txBox="1">
            <a:spLocks noChangeArrowheads="1"/>
          </p:cNvSpPr>
          <p:nvPr/>
        </p:nvSpPr>
        <p:spPr bwMode="auto">
          <a:xfrm rot="7015">
            <a:off x="915988" y="2676525"/>
            <a:ext cx="3251200" cy="7016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/>
              <a:t>Speed Limit on Rural and Urban Highways</a:t>
            </a:r>
            <a:endParaRPr lang="en-US"/>
          </a:p>
        </p:txBody>
      </p:sp>
      <p:grpSp>
        <p:nvGrpSpPr>
          <p:cNvPr id="101456" name="Group 80"/>
          <p:cNvGrpSpPr>
            <a:grpSpLocks/>
          </p:cNvGrpSpPr>
          <p:nvPr/>
        </p:nvGrpSpPr>
        <p:grpSpPr bwMode="auto">
          <a:xfrm>
            <a:off x="328613" y="3268663"/>
            <a:ext cx="4160837" cy="3030537"/>
            <a:chOff x="207" y="2059"/>
            <a:chExt cx="2621" cy="1909"/>
          </a:xfrm>
        </p:grpSpPr>
        <p:grpSp>
          <p:nvGrpSpPr>
            <p:cNvPr id="101436" name="Group 60"/>
            <p:cNvGrpSpPr>
              <a:grpSpLocks/>
            </p:cNvGrpSpPr>
            <p:nvPr/>
          </p:nvGrpSpPr>
          <p:grpSpPr bwMode="auto">
            <a:xfrm>
              <a:off x="207" y="2059"/>
              <a:ext cx="2621" cy="1909"/>
              <a:chOff x="111" y="2173"/>
              <a:chExt cx="2621" cy="1909"/>
            </a:xfrm>
          </p:grpSpPr>
          <p:sp>
            <p:nvSpPr>
              <p:cNvPr id="101437" name="Text Box 61"/>
              <p:cNvSpPr txBox="1">
                <a:spLocks noChangeArrowheads="1"/>
              </p:cNvSpPr>
              <p:nvPr/>
            </p:nvSpPr>
            <p:spPr bwMode="auto">
              <a:xfrm>
                <a:off x="111" y="2173"/>
                <a:ext cx="762" cy="1706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150000"/>
                  </a:lnSpc>
                  <a:spcBef>
                    <a:spcPct val="50000"/>
                  </a:spcBef>
                </a:pPr>
                <a:r>
                  <a:rPr lang="en-US" sz="1800"/>
                  <a:t>80</a:t>
                </a:r>
              </a:p>
              <a:p>
                <a:pPr>
                  <a:lnSpc>
                    <a:spcPct val="150000"/>
                  </a:lnSpc>
                  <a:spcBef>
                    <a:spcPct val="50000"/>
                  </a:spcBef>
                </a:pPr>
                <a:r>
                  <a:rPr lang="en-US" sz="1800"/>
                  <a:t>60</a:t>
                </a:r>
              </a:p>
              <a:p>
                <a:pPr>
                  <a:lnSpc>
                    <a:spcPct val="150000"/>
                  </a:lnSpc>
                  <a:spcBef>
                    <a:spcPct val="50000"/>
                  </a:spcBef>
                </a:pPr>
                <a:r>
                  <a:rPr lang="en-US" sz="1800"/>
                  <a:t>40</a:t>
                </a:r>
              </a:p>
              <a:p>
                <a:pPr>
                  <a:lnSpc>
                    <a:spcPct val="150000"/>
                  </a:lnSpc>
                  <a:spcBef>
                    <a:spcPct val="50000"/>
                  </a:spcBef>
                </a:pPr>
                <a:r>
                  <a:rPr lang="en-US" sz="1800"/>
                  <a:t>20</a:t>
                </a:r>
              </a:p>
              <a:p>
                <a:pPr>
                  <a:lnSpc>
                    <a:spcPct val="150000"/>
                  </a:lnSpc>
                  <a:spcBef>
                    <a:spcPct val="50000"/>
                  </a:spcBef>
                </a:pPr>
                <a:r>
                  <a:rPr lang="en-US" sz="1800"/>
                  <a:t>  0</a:t>
                </a:r>
                <a:endParaRPr lang="en-US"/>
              </a:p>
            </p:txBody>
          </p:sp>
          <p:sp>
            <p:nvSpPr>
              <p:cNvPr id="101438" name="Line 62"/>
              <p:cNvSpPr>
                <a:spLocks noChangeShapeType="1"/>
              </p:cNvSpPr>
              <p:nvPr/>
            </p:nvSpPr>
            <p:spPr bwMode="auto">
              <a:xfrm>
                <a:off x="411" y="2699"/>
                <a:ext cx="231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439" name="Line 63"/>
              <p:cNvSpPr>
                <a:spLocks noChangeShapeType="1"/>
              </p:cNvSpPr>
              <p:nvPr/>
            </p:nvSpPr>
            <p:spPr bwMode="auto">
              <a:xfrm>
                <a:off x="417" y="3065"/>
                <a:ext cx="231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440" name="Line 64"/>
              <p:cNvSpPr>
                <a:spLocks noChangeShapeType="1"/>
              </p:cNvSpPr>
              <p:nvPr/>
            </p:nvSpPr>
            <p:spPr bwMode="auto">
              <a:xfrm>
                <a:off x="414" y="3422"/>
                <a:ext cx="231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441" name="Line 65"/>
              <p:cNvSpPr>
                <a:spLocks noChangeShapeType="1"/>
              </p:cNvSpPr>
              <p:nvPr/>
            </p:nvSpPr>
            <p:spPr bwMode="auto">
              <a:xfrm>
                <a:off x="408" y="2327"/>
                <a:ext cx="231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442" name="Line 66"/>
              <p:cNvSpPr>
                <a:spLocks noChangeShapeType="1"/>
              </p:cNvSpPr>
              <p:nvPr/>
            </p:nvSpPr>
            <p:spPr bwMode="auto">
              <a:xfrm>
                <a:off x="411" y="3617"/>
                <a:ext cx="2315" cy="0"/>
              </a:xfrm>
              <a:prstGeom prst="line">
                <a:avLst/>
              </a:prstGeom>
              <a:noFill/>
              <a:ln w="6350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443" name="Line 67"/>
              <p:cNvSpPr>
                <a:spLocks noChangeShapeType="1"/>
              </p:cNvSpPr>
              <p:nvPr/>
            </p:nvSpPr>
            <p:spPr bwMode="auto">
              <a:xfrm>
                <a:off x="408" y="3236"/>
                <a:ext cx="2315" cy="0"/>
              </a:xfrm>
              <a:prstGeom prst="line">
                <a:avLst/>
              </a:prstGeom>
              <a:noFill/>
              <a:ln w="6350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444" name="Line 68"/>
              <p:cNvSpPr>
                <a:spLocks noChangeShapeType="1"/>
              </p:cNvSpPr>
              <p:nvPr/>
            </p:nvSpPr>
            <p:spPr bwMode="auto">
              <a:xfrm>
                <a:off x="413" y="2881"/>
                <a:ext cx="2315" cy="0"/>
              </a:xfrm>
              <a:prstGeom prst="line">
                <a:avLst/>
              </a:prstGeom>
              <a:noFill/>
              <a:ln w="6350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445" name="Line 69"/>
              <p:cNvSpPr>
                <a:spLocks noChangeShapeType="1"/>
              </p:cNvSpPr>
              <p:nvPr/>
            </p:nvSpPr>
            <p:spPr bwMode="auto">
              <a:xfrm>
                <a:off x="412" y="2505"/>
                <a:ext cx="2315" cy="0"/>
              </a:xfrm>
              <a:prstGeom prst="line">
                <a:avLst/>
              </a:prstGeom>
              <a:noFill/>
              <a:ln w="6350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446" name="Line 70"/>
              <p:cNvSpPr>
                <a:spLocks noChangeShapeType="1"/>
              </p:cNvSpPr>
              <p:nvPr/>
            </p:nvSpPr>
            <p:spPr bwMode="auto">
              <a:xfrm>
                <a:off x="407" y="3784"/>
                <a:ext cx="231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447" name="Text Box 71"/>
              <p:cNvSpPr txBox="1">
                <a:spLocks noChangeArrowheads="1"/>
              </p:cNvSpPr>
              <p:nvPr/>
            </p:nvSpPr>
            <p:spPr bwMode="auto">
              <a:xfrm>
                <a:off x="643" y="3815"/>
                <a:ext cx="411" cy="250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/>
                  <a:t> </a:t>
                </a:r>
                <a:endParaRPr lang="en-US"/>
              </a:p>
            </p:txBody>
          </p:sp>
          <p:sp>
            <p:nvSpPr>
              <p:cNvPr id="101448" name="Text Box 72"/>
              <p:cNvSpPr txBox="1">
                <a:spLocks noChangeArrowheads="1"/>
              </p:cNvSpPr>
              <p:nvPr/>
            </p:nvSpPr>
            <p:spPr bwMode="auto">
              <a:xfrm>
                <a:off x="1409" y="3814"/>
                <a:ext cx="411" cy="250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/>
                  <a:t> </a:t>
                </a:r>
                <a:endParaRPr lang="en-US"/>
              </a:p>
            </p:txBody>
          </p:sp>
          <p:sp>
            <p:nvSpPr>
              <p:cNvPr id="101449" name="Text Box 73"/>
              <p:cNvSpPr txBox="1">
                <a:spLocks noChangeArrowheads="1"/>
              </p:cNvSpPr>
              <p:nvPr/>
            </p:nvSpPr>
            <p:spPr bwMode="auto">
              <a:xfrm>
                <a:off x="2190" y="3832"/>
                <a:ext cx="471" cy="250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/>
                  <a:t> </a:t>
                </a:r>
                <a:endParaRPr lang="en-US"/>
              </a:p>
            </p:txBody>
          </p:sp>
        </p:grpSp>
        <p:sp>
          <p:nvSpPr>
            <p:cNvPr id="101450" name="Rectangle 74"/>
            <p:cNvSpPr>
              <a:spLocks noChangeArrowheads="1"/>
            </p:cNvSpPr>
            <p:nvPr/>
          </p:nvSpPr>
          <p:spPr bwMode="auto">
            <a:xfrm>
              <a:off x="696" y="2476"/>
              <a:ext cx="165" cy="1182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451" name="Rectangle 75"/>
            <p:cNvSpPr>
              <a:spLocks noChangeArrowheads="1"/>
            </p:cNvSpPr>
            <p:nvPr/>
          </p:nvSpPr>
          <p:spPr bwMode="auto">
            <a:xfrm>
              <a:off x="870" y="2398"/>
              <a:ext cx="177" cy="1260"/>
            </a:xfrm>
            <a:prstGeom prst="rect">
              <a:avLst/>
            </a:prstGeom>
            <a:solidFill>
              <a:schemeClr val="accent2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452" name="Rectangle 76"/>
            <p:cNvSpPr>
              <a:spLocks noChangeArrowheads="1"/>
            </p:cNvSpPr>
            <p:nvPr/>
          </p:nvSpPr>
          <p:spPr bwMode="auto">
            <a:xfrm>
              <a:off x="1488" y="2398"/>
              <a:ext cx="165" cy="1266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453" name="Rectangle 77"/>
            <p:cNvSpPr>
              <a:spLocks noChangeArrowheads="1"/>
            </p:cNvSpPr>
            <p:nvPr/>
          </p:nvSpPr>
          <p:spPr bwMode="auto">
            <a:xfrm>
              <a:off x="1662" y="2397"/>
              <a:ext cx="167" cy="1267"/>
            </a:xfrm>
            <a:prstGeom prst="rect">
              <a:avLst/>
            </a:prstGeom>
            <a:solidFill>
              <a:schemeClr val="accent2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454" name="Rectangle 78"/>
            <p:cNvSpPr>
              <a:spLocks noChangeArrowheads="1"/>
            </p:cNvSpPr>
            <p:nvPr/>
          </p:nvSpPr>
          <p:spPr bwMode="auto">
            <a:xfrm>
              <a:off x="2256" y="2680"/>
              <a:ext cx="165" cy="978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455" name="Rectangle 79"/>
            <p:cNvSpPr>
              <a:spLocks noChangeArrowheads="1"/>
            </p:cNvSpPr>
            <p:nvPr/>
          </p:nvSpPr>
          <p:spPr bwMode="auto">
            <a:xfrm>
              <a:off x="2430" y="2488"/>
              <a:ext cx="177" cy="1170"/>
            </a:xfrm>
            <a:prstGeom prst="rect">
              <a:avLst/>
            </a:prstGeom>
            <a:solidFill>
              <a:schemeClr val="accent2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1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01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01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01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01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01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9" grpId="0" autoUpdateAnimBg="0"/>
      <p:bldP spid="101404" grpId="0" autoUpdateAnimBg="0"/>
      <p:bldP spid="101405" grpId="0" autoUpdateAnimBg="0"/>
      <p:bldP spid="101406" grpId="0" autoUpdateAnimBg="0"/>
      <p:bldP spid="101413" grpId="0" autoUpdateAnimBg="0"/>
      <p:bldP spid="101415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ext Box 1026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006699"/>
                </a:solidFill>
                <a:latin typeface="Arial Black" pitchFamily="27" charset="0"/>
              </a:rPr>
              <a:t>Additional Example 2 Continued</a:t>
            </a:r>
          </a:p>
        </p:txBody>
      </p:sp>
      <p:sp>
        <p:nvSpPr>
          <p:cNvPr id="102403" name="Text Box 1027"/>
          <p:cNvSpPr txBox="1">
            <a:spLocks noChangeArrowheads="1"/>
          </p:cNvSpPr>
          <p:nvPr/>
        </p:nvSpPr>
        <p:spPr bwMode="auto">
          <a:xfrm>
            <a:off x="280988" y="1676400"/>
            <a:ext cx="8374062" cy="4270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/>
              <a:t>Step 4: </a:t>
            </a:r>
            <a:r>
              <a:rPr lang="en-US" sz="2200"/>
              <a:t> Make a key to show what each bar represents.</a:t>
            </a:r>
            <a:endParaRPr lang="en-US"/>
          </a:p>
        </p:txBody>
      </p:sp>
      <p:grpSp>
        <p:nvGrpSpPr>
          <p:cNvPr id="102404" name="Group 1028"/>
          <p:cNvGrpSpPr>
            <a:grpSpLocks/>
          </p:cNvGrpSpPr>
          <p:nvPr/>
        </p:nvGrpSpPr>
        <p:grpSpPr bwMode="auto">
          <a:xfrm>
            <a:off x="0" y="0"/>
            <a:ext cx="9144000" cy="6862763"/>
            <a:chOff x="0" y="-3"/>
            <a:chExt cx="5760" cy="4323"/>
          </a:xfrm>
        </p:grpSpPr>
        <p:pic>
          <p:nvPicPr>
            <p:cNvPr id="102405" name="Picture 1029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-3"/>
              <a:ext cx="576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406" name="Picture 1030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4126"/>
              <a:ext cx="576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02407" name="Text Box 1031"/>
            <p:cNvSpPr txBox="1">
              <a:spLocks noChangeArrowheads="1"/>
            </p:cNvSpPr>
            <p:nvPr/>
          </p:nvSpPr>
          <p:spPr bwMode="auto">
            <a:xfrm>
              <a:off x="1" y="4128"/>
              <a:ext cx="66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chemeClr val="bg1"/>
                  </a:solidFill>
                </a:rPr>
                <a:t>Course 2</a:t>
              </a:r>
              <a:endParaRPr lang="en-US" sz="800" b="1">
                <a:latin typeface="Arial" pitchFamily="27" charset="0"/>
              </a:endParaRPr>
            </a:p>
          </p:txBody>
        </p:sp>
        <p:sp>
          <p:nvSpPr>
            <p:cNvPr id="102408" name="Text Box 1032"/>
            <p:cNvSpPr txBox="1">
              <a:spLocks noChangeArrowheads="1"/>
            </p:cNvSpPr>
            <p:nvPr/>
          </p:nvSpPr>
          <p:spPr bwMode="auto">
            <a:xfrm>
              <a:off x="96" y="50"/>
              <a:ext cx="5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200" b="1">
                  <a:latin typeface="Arial Black" pitchFamily="27" charset="0"/>
                </a:rPr>
                <a:t>1-4</a:t>
              </a:r>
              <a:endParaRPr lang="en-US" sz="800">
                <a:latin typeface="Arial" pitchFamily="27" charset="0"/>
              </a:endParaRPr>
            </a:p>
          </p:txBody>
        </p:sp>
        <p:sp>
          <p:nvSpPr>
            <p:cNvPr id="102409" name="Text Box 1033"/>
            <p:cNvSpPr txBox="1">
              <a:spLocks noChangeArrowheads="1"/>
            </p:cNvSpPr>
            <p:nvPr/>
          </p:nvSpPr>
          <p:spPr bwMode="auto">
            <a:xfrm>
              <a:off x="701" y="106"/>
              <a:ext cx="37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sz="3000">
                  <a:solidFill>
                    <a:schemeClr val="bg1"/>
                  </a:solidFill>
                  <a:latin typeface="Arial Black" pitchFamily="27" charset="0"/>
                </a:rPr>
                <a:t>Bar Graphs and Histograms</a:t>
              </a:r>
              <a:endParaRPr lang="en-US" sz="3200">
                <a:solidFill>
                  <a:schemeClr val="bg1"/>
                </a:solidFill>
                <a:latin typeface="Arial Black" pitchFamily="27" charset="0"/>
              </a:endParaRPr>
            </a:p>
          </p:txBody>
        </p:sp>
      </p:grpSp>
      <p:grpSp>
        <p:nvGrpSpPr>
          <p:cNvPr id="102410" name="Group 1034"/>
          <p:cNvGrpSpPr>
            <a:grpSpLocks/>
          </p:cNvGrpSpPr>
          <p:nvPr/>
        </p:nvGrpSpPr>
        <p:grpSpPr bwMode="auto">
          <a:xfrm>
            <a:off x="4719638" y="3941763"/>
            <a:ext cx="4224337" cy="1792287"/>
            <a:chOff x="2758" y="2414"/>
            <a:chExt cx="2661" cy="1129"/>
          </a:xfrm>
        </p:grpSpPr>
        <p:sp>
          <p:nvSpPr>
            <p:cNvPr id="102411" name="Text Box 1035"/>
            <p:cNvSpPr txBox="1">
              <a:spLocks noChangeArrowheads="1"/>
            </p:cNvSpPr>
            <p:nvPr/>
          </p:nvSpPr>
          <p:spPr bwMode="auto">
            <a:xfrm>
              <a:off x="2759" y="2417"/>
              <a:ext cx="2658" cy="112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/>
                <a:t>State	     Urban	Rural</a:t>
              </a:r>
              <a:endParaRPr lang="en-US" sz="2000"/>
            </a:p>
            <a:p>
              <a:pPr>
                <a:spcBef>
                  <a:spcPct val="50000"/>
                </a:spcBef>
              </a:pPr>
              <a:r>
                <a:rPr lang="en-US" sz="2000"/>
                <a:t>Florida	     65 mi/h	70 mi/h</a:t>
              </a:r>
            </a:p>
            <a:p>
              <a:pPr>
                <a:spcBef>
                  <a:spcPct val="50000"/>
                </a:spcBef>
              </a:pPr>
              <a:r>
                <a:rPr lang="en-US" sz="2000"/>
                <a:t>Texas	     70 mi/h	70 mi/h</a:t>
              </a:r>
            </a:p>
            <a:p>
              <a:pPr>
                <a:spcBef>
                  <a:spcPct val="50000"/>
                </a:spcBef>
              </a:pPr>
              <a:r>
                <a:rPr lang="en-US" sz="2000"/>
                <a:t>Vermont   55 mi/h	65 mi/h</a:t>
              </a:r>
              <a:endParaRPr lang="en-US"/>
            </a:p>
          </p:txBody>
        </p:sp>
        <p:sp>
          <p:nvSpPr>
            <p:cNvPr id="102412" name="Line 1036"/>
            <p:cNvSpPr>
              <a:spLocks noChangeShapeType="1"/>
            </p:cNvSpPr>
            <p:nvPr/>
          </p:nvSpPr>
          <p:spPr bwMode="auto">
            <a:xfrm>
              <a:off x="2760" y="2691"/>
              <a:ext cx="2657" cy="9"/>
            </a:xfrm>
            <a:prstGeom prst="line">
              <a:avLst/>
            </a:prstGeom>
            <a:noFill/>
            <a:ln w="28575">
              <a:solidFill>
                <a:srgbClr val="339966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413" name="Line 1037"/>
            <p:cNvSpPr>
              <a:spLocks noChangeShapeType="1"/>
            </p:cNvSpPr>
            <p:nvPr/>
          </p:nvSpPr>
          <p:spPr bwMode="auto">
            <a:xfrm>
              <a:off x="3585" y="2417"/>
              <a:ext cx="0" cy="1123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414" name="Line 1038"/>
            <p:cNvSpPr>
              <a:spLocks noChangeShapeType="1"/>
            </p:cNvSpPr>
            <p:nvPr/>
          </p:nvSpPr>
          <p:spPr bwMode="auto">
            <a:xfrm>
              <a:off x="4455" y="2414"/>
              <a:ext cx="0" cy="1123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415" name="Line 1039"/>
            <p:cNvSpPr>
              <a:spLocks noChangeShapeType="1"/>
            </p:cNvSpPr>
            <p:nvPr/>
          </p:nvSpPr>
          <p:spPr bwMode="auto">
            <a:xfrm>
              <a:off x="2758" y="2965"/>
              <a:ext cx="2655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416" name="Line 1040"/>
            <p:cNvSpPr>
              <a:spLocks noChangeShapeType="1"/>
            </p:cNvSpPr>
            <p:nvPr/>
          </p:nvSpPr>
          <p:spPr bwMode="auto">
            <a:xfrm>
              <a:off x="2764" y="3250"/>
              <a:ext cx="2655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2439" name="Rectangle 1063"/>
          <p:cNvSpPr>
            <a:spLocks noChangeArrowheads="1"/>
          </p:cNvSpPr>
          <p:nvPr/>
        </p:nvSpPr>
        <p:spPr bwMode="auto">
          <a:xfrm>
            <a:off x="796925" y="6205538"/>
            <a:ext cx="246063" cy="246062"/>
          </a:xfrm>
          <a:prstGeom prst="rect">
            <a:avLst/>
          </a:prstGeom>
          <a:solidFill>
            <a:srgbClr val="FF0000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40" name="Rectangle 1064"/>
          <p:cNvSpPr>
            <a:spLocks noChangeArrowheads="1"/>
          </p:cNvSpPr>
          <p:nvPr/>
        </p:nvSpPr>
        <p:spPr bwMode="auto">
          <a:xfrm>
            <a:off x="2460625" y="6235700"/>
            <a:ext cx="246063" cy="246063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41" name="Text Box 1065"/>
          <p:cNvSpPr txBox="1">
            <a:spLocks noChangeArrowheads="1"/>
          </p:cNvSpPr>
          <p:nvPr/>
        </p:nvSpPr>
        <p:spPr bwMode="auto">
          <a:xfrm>
            <a:off x="1009650" y="6143625"/>
            <a:ext cx="1223963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Urban</a:t>
            </a:r>
            <a:endParaRPr lang="en-US"/>
          </a:p>
        </p:txBody>
      </p:sp>
      <p:sp>
        <p:nvSpPr>
          <p:cNvPr id="102442" name="Text Box 1066"/>
          <p:cNvSpPr txBox="1">
            <a:spLocks noChangeArrowheads="1"/>
          </p:cNvSpPr>
          <p:nvPr/>
        </p:nvSpPr>
        <p:spPr bwMode="auto">
          <a:xfrm>
            <a:off x="2686050" y="6161088"/>
            <a:ext cx="1223963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Rural</a:t>
            </a:r>
            <a:endParaRPr lang="en-US"/>
          </a:p>
        </p:txBody>
      </p:sp>
      <p:sp>
        <p:nvSpPr>
          <p:cNvPr id="102445" name="Text Box 1069"/>
          <p:cNvSpPr txBox="1">
            <a:spLocks noChangeArrowheads="1"/>
          </p:cNvSpPr>
          <p:nvPr/>
        </p:nvSpPr>
        <p:spPr bwMode="auto">
          <a:xfrm>
            <a:off x="1177925" y="5827713"/>
            <a:ext cx="652463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FL</a:t>
            </a:r>
            <a:endParaRPr lang="en-US"/>
          </a:p>
        </p:txBody>
      </p:sp>
      <p:sp>
        <p:nvSpPr>
          <p:cNvPr id="102446" name="Text Box 1070"/>
          <p:cNvSpPr txBox="1">
            <a:spLocks noChangeArrowheads="1"/>
          </p:cNvSpPr>
          <p:nvPr/>
        </p:nvSpPr>
        <p:spPr bwMode="auto">
          <a:xfrm>
            <a:off x="2393950" y="5826125"/>
            <a:ext cx="652463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TX</a:t>
            </a:r>
            <a:endParaRPr lang="en-US"/>
          </a:p>
        </p:txBody>
      </p:sp>
      <p:sp>
        <p:nvSpPr>
          <p:cNvPr id="102447" name="Text Box 1071"/>
          <p:cNvSpPr txBox="1">
            <a:spLocks noChangeArrowheads="1"/>
          </p:cNvSpPr>
          <p:nvPr/>
        </p:nvSpPr>
        <p:spPr bwMode="auto">
          <a:xfrm>
            <a:off x="3633788" y="5854700"/>
            <a:ext cx="747712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VT</a:t>
            </a:r>
            <a:endParaRPr lang="en-US"/>
          </a:p>
        </p:txBody>
      </p:sp>
      <p:sp>
        <p:nvSpPr>
          <p:cNvPr id="102448" name="Text Box 1072"/>
          <p:cNvSpPr txBox="1">
            <a:spLocks noChangeArrowheads="1"/>
          </p:cNvSpPr>
          <p:nvPr/>
        </p:nvSpPr>
        <p:spPr bwMode="auto">
          <a:xfrm rot="-5392985">
            <a:off x="-1427162" y="3898900"/>
            <a:ext cx="325120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Miles per hour</a:t>
            </a:r>
            <a:endParaRPr lang="en-US"/>
          </a:p>
        </p:txBody>
      </p:sp>
      <p:sp>
        <p:nvSpPr>
          <p:cNvPr id="102449" name="Text Box 1073"/>
          <p:cNvSpPr txBox="1">
            <a:spLocks noChangeArrowheads="1"/>
          </p:cNvSpPr>
          <p:nvPr/>
        </p:nvSpPr>
        <p:spPr bwMode="auto">
          <a:xfrm rot="7015">
            <a:off x="915988" y="2676525"/>
            <a:ext cx="3251200" cy="7016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/>
              <a:t>Speed Limit on Rural and Urban Highways</a:t>
            </a:r>
            <a:endParaRPr lang="en-US"/>
          </a:p>
        </p:txBody>
      </p:sp>
      <p:grpSp>
        <p:nvGrpSpPr>
          <p:cNvPr id="102450" name="Group 1074"/>
          <p:cNvGrpSpPr>
            <a:grpSpLocks/>
          </p:cNvGrpSpPr>
          <p:nvPr/>
        </p:nvGrpSpPr>
        <p:grpSpPr bwMode="auto">
          <a:xfrm>
            <a:off x="328613" y="3268663"/>
            <a:ext cx="4160837" cy="3030537"/>
            <a:chOff x="207" y="2059"/>
            <a:chExt cx="2621" cy="1909"/>
          </a:xfrm>
        </p:grpSpPr>
        <p:grpSp>
          <p:nvGrpSpPr>
            <p:cNvPr id="102451" name="Group 1075"/>
            <p:cNvGrpSpPr>
              <a:grpSpLocks/>
            </p:cNvGrpSpPr>
            <p:nvPr/>
          </p:nvGrpSpPr>
          <p:grpSpPr bwMode="auto">
            <a:xfrm>
              <a:off x="207" y="2059"/>
              <a:ext cx="2621" cy="1909"/>
              <a:chOff x="111" y="2173"/>
              <a:chExt cx="2621" cy="1909"/>
            </a:xfrm>
          </p:grpSpPr>
          <p:sp>
            <p:nvSpPr>
              <p:cNvPr id="102452" name="Text Box 1076"/>
              <p:cNvSpPr txBox="1">
                <a:spLocks noChangeArrowheads="1"/>
              </p:cNvSpPr>
              <p:nvPr/>
            </p:nvSpPr>
            <p:spPr bwMode="auto">
              <a:xfrm>
                <a:off x="111" y="2173"/>
                <a:ext cx="762" cy="1706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150000"/>
                  </a:lnSpc>
                  <a:spcBef>
                    <a:spcPct val="50000"/>
                  </a:spcBef>
                </a:pPr>
                <a:r>
                  <a:rPr lang="en-US" sz="1800"/>
                  <a:t>80</a:t>
                </a:r>
              </a:p>
              <a:p>
                <a:pPr>
                  <a:lnSpc>
                    <a:spcPct val="150000"/>
                  </a:lnSpc>
                  <a:spcBef>
                    <a:spcPct val="50000"/>
                  </a:spcBef>
                </a:pPr>
                <a:r>
                  <a:rPr lang="en-US" sz="1800"/>
                  <a:t>60</a:t>
                </a:r>
              </a:p>
              <a:p>
                <a:pPr>
                  <a:lnSpc>
                    <a:spcPct val="150000"/>
                  </a:lnSpc>
                  <a:spcBef>
                    <a:spcPct val="50000"/>
                  </a:spcBef>
                </a:pPr>
                <a:r>
                  <a:rPr lang="en-US" sz="1800"/>
                  <a:t>40</a:t>
                </a:r>
              </a:p>
              <a:p>
                <a:pPr>
                  <a:lnSpc>
                    <a:spcPct val="150000"/>
                  </a:lnSpc>
                  <a:spcBef>
                    <a:spcPct val="50000"/>
                  </a:spcBef>
                </a:pPr>
                <a:r>
                  <a:rPr lang="en-US" sz="1800"/>
                  <a:t>20</a:t>
                </a:r>
              </a:p>
              <a:p>
                <a:pPr>
                  <a:lnSpc>
                    <a:spcPct val="150000"/>
                  </a:lnSpc>
                  <a:spcBef>
                    <a:spcPct val="50000"/>
                  </a:spcBef>
                </a:pPr>
                <a:r>
                  <a:rPr lang="en-US" sz="1800"/>
                  <a:t>  0</a:t>
                </a:r>
                <a:endParaRPr lang="en-US"/>
              </a:p>
            </p:txBody>
          </p:sp>
          <p:sp>
            <p:nvSpPr>
              <p:cNvPr id="102453" name="Line 1077"/>
              <p:cNvSpPr>
                <a:spLocks noChangeShapeType="1"/>
              </p:cNvSpPr>
              <p:nvPr/>
            </p:nvSpPr>
            <p:spPr bwMode="auto">
              <a:xfrm>
                <a:off x="411" y="2699"/>
                <a:ext cx="231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454" name="Line 1078"/>
              <p:cNvSpPr>
                <a:spLocks noChangeShapeType="1"/>
              </p:cNvSpPr>
              <p:nvPr/>
            </p:nvSpPr>
            <p:spPr bwMode="auto">
              <a:xfrm>
                <a:off x="417" y="3065"/>
                <a:ext cx="231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455" name="Line 1079"/>
              <p:cNvSpPr>
                <a:spLocks noChangeShapeType="1"/>
              </p:cNvSpPr>
              <p:nvPr/>
            </p:nvSpPr>
            <p:spPr bwMode="auto">
              <a:xfrm>
                <a:off x="414" y="3422"/>
                <a:ext cx="231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456" name="Line 1080"/>
              <p:cNvSpPr>
                <a:spLocks noChangeShapeType="1"/>
              </p:cNvSpPr>
              <p:nvPr/>
            </p:nvSpPr>
            <p:spPr bwMode="auto">
              <a:xfrm>
                <a:off x="408" y="2327"/>
                <a:ext cx="231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457" name="Line 1081"/>
              <p:cNvSpPr>
                <a:spLocks noChangeShapeType="1"/>
              </p:cNvSpPr>
              <p:nvPr/>
            </p:nvSpPr>
            <p:spPr bwMode="auto">
              <a:xfrm>
                <a:off x="411" y="3617"/>
                <a:ext cx="2315" cy="0"/>
              </a:xfrm>
              <a:prstGeom prst="line">
                <a:avLst/>
              </a:prstGeom>
              <a:noFill/>
              <a:ln w="6350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458" name="Line 1082"/>
              <p:cNvSpPr>
                <a:spLocks noChangeShapeType="1"/>
              </p:cNvSpPr>
              <p:nvPr/>
            </p:nvSpPr>
            <p:spPr bwMode="auto">
              <a:xfrm>
                <a:off x="408" y="3236"/>
                <a:ext cx="2315" cy="0"/>
              </a:xfrm>
              <a:prstGeom prst="line">
                <a:avLst/>
              </a:prstGeom>
              <a:noFill/>
              <a:ln w="6350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459" name="Line 1083"/>
              <p:cNvSpPr>
                <a:spLocks noChangeShapeType="1"/>
              </p:cNvSpPr>
              <p:nvPr/>
            </p:nvSpPr>
            <p:spPr bwMode="auto">
              <a:xfrm>
                <a:off x="413" y="2881"/>
                <a:ext cx="2315" cy="0"/>
              </a:xfrm>
              <a:prstGeom prst="line">
                <a:avLst/>
              </a:prstGeom>
              <a:noFill/>
              <a:ln w="6350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460" name="Line 1084"/>
              <p:cNvSpPr>
                <a:spLocks noChangeShapeType="1"/>
              </p:cNvSpPr>
              <p:nvPr/>
            </p:nvSpPr>
            <p:spPr bwMode="auto">
              <a:xfrm>
                <a:off x="412" y="2505"/>
                <a:ext cx="2315" cy="0"/>
              </a:xfrm>
              <a:prstGeom prst="line">
                <a:avLst/>
              </a:prstGeom>
              <a:noFill/>
              <a:ln w="6350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461" name="Line 1085"/>
              <p:cNvSpPr>
                <a:spLocks noChangeShapeType="1"/>
              </p:cNvSpPr>
              <p:nvPr/>
            </p:nvSpPr>
            <p:spPr bwMode="auto">
              <a:xfrm>
                <a:off x="407" y="3784"/>
                <a:ext cx="231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462" name="Text Box 1086"/>
              <p:cNvSpPr txBox="1">
                <a:spLocks noChangeArrowheads="1"/>
              </p:cNvSpPr>
              <p:nvPr/>
            </p:nvSpPr>
            <p:spPr bwMode="auto">
              <a:xfrm>
                <a:off x="643" y="3815"/>
                <a:ext cx="411" cy="250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/>
                  <a:t> </a:t>
                </a:r>
                <a:endParaRPr lang="en-US"/>
              </a:p>
            </p:txBody>
          </p:sp>
          <p:sp>
            <p:nvSpPr>
              <p:cNvPr id="102463" name="Text Box 1087"/>
              <p:cNvSpPr txBox="1">
                <a:spLocks noChangeArrowheads="1"/>
              </p:cNvSpPr>
              <p:nvPr/>
            </p:nvSpPr>
            <p:spPr bwMode="auto">
              <a:xfrm>
                <a:off x="1409" y="3814"/>
                <a:ext cx="411" cy="250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/>
                  <a:t> </a:t>
                </a:r>
                <a:endParaRPr lang="en-US"/>
              </a:p>
            </p:txBody>
          </p:sp>
          <p:sp>
            <p:nvSpPr>
              <p:cNvPr id="102464" name="Text Box 1088"/>
              <p:cNvSpPr txBox="1">
                <a:spLocks noChangeArrowheads="1"/>
              </p:cNvSpPr>
              <p:nvPr/>
            </p:nvSpPr>
            <p:spPr bwMode="auto">
              <a:xfrm>
                <a:off x="2190" y="3832"/>
                <a:ext cx="471" cy="250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/>
                  <a:t> </a:t>
                </a:r>
                <a:endParaRPr lang="en-US"/>
              </a:p>
            </p:txBody>
          </p:sp>
        </p:grpSp>
        <p:sp>
          <p:nvSpPr>
            <p:cNvPr id="102465" name="Rectangle 1089"/>
            <p:cNvSpPr>
              <a:spLocks noChangeArrowheads="1"/>
            </p:cNvSpPr>
            <p:nvPr/>
          </p:nvSpPr>
          <p:spPr bwMode="auto">
            <a:xfrm>
              <a:off x="696" y="2476"/>
              <a:ext cx="165" cy="1182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466" name="Rectangle 1090"/>
            <p:cNvSpPr>
              <a:spLocks noChangeArrowheads="1"/>
            </p:cNvSpPr>
            <p:nvPr/>
          </p:nvSpPr>
          <p:spPr bwMode="auto">
            <a:xfrm>
              <a:off x="870" y="2398"/>
              <a:ext cx="177" cy="1260"/>
            </a:xfrm>
            <a:prstGeom prst="rect">
              <a:avLst/>
            </a:prstGeom>
            <a:solidFill>
              <a:schemeClr val="accent2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467" name="Rectangle 1091"/>
            <p:cNvSpPr>
              <a:spLocks noChangeArrowheads="1"/>
            </p:cNvSpPr>
            <p:nvPr/>
          </p:nvSpPr>
          <p:spPr bwMode="auto">
            <a:xfrm>
              <a:off x="1488" y="2398"/>
              <a:ext cx="165" cy="1266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468" name="Rectangle 1092"/>
            <p:cNvSpPr>
              <a:spLocks noChangeArrowheads="1"/>
            </p:cNvSpPr>
            <p:nvPr/>
          </p:nvSpPr>
          <p:spPr bwMode="auto">
            <a:xfrm>
              <a:off x="1662" y="2397"/>
              <a:ext cx="167" cy="1267"/>
            </a:xfrm>
            <a:prstGeom prst="rect">
              <a:avLst/>
            </a:prstGeom>
            <a:solidFill>
              <a:schemeClr val="accent2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469" name="Rectangle 1093"/>
            <p:cNvSpPr>
              <a:spLocks noChangeArrowheads="1"/>
            </p:cNvSpPr>
            <p:nvPr/>
          </p:nvSpPr>
          <p:spPr bwMode="auto">
            <a:xfrm>
              <a:off x="2256" y="2680"/>
              <a:ext cx="165" cy="978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470" name="Rectangle 1094"/>
            <p:cNvSpPr>
              <a:spLocks noChangeArrowheads="1"/>
            </p:cNvSpPr>
            <p:nvPr/>
          </p:nvSpPr>
          <p:spPr bwMode="auto">
            <a:xfrm>
              <a:off x="2430" y="2488"/>
              <a:ext cx="177" cy="1170"/>
            </a:xfrm>
            <a:prstGeom prst="rect">
              <a:avLst/>
            </a:prstGeom>
            <a:solidFill>
              <a:schemeClr val="accent2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2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3" grpId="0" autoUpdateAnimBg="0"/>
      <p:bldP spid="102439" grpId="0" animBg="1"/>
      <p:bldP spid="102440" grpId="0" animBg="1"/>
      <p:bldP spid="102441" grpId="0" autoUpdateAnimBg="0"/>
      <p:bldP spid="102442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Text Box 2"/>
          <p:cNvSpPr txBox="1">
            <a:spLocks noChangeArrowheads="1"/>
          </p:cNvSpPr>
          <p:nvPr/>
        </p:nvSpPr>
        <p:spPr bwMode="auto">
          <a:xfrm>
            <a:off x="304800" y="1598613"/>
            <a:ext cx="82375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/>
              <a:t>The table shows the number of pets owned by students in two classes.</a:t>
            </a:r>
          </a:p>
        </p:txBody>
      </p:sp>
      <p:sp>
        <p:nvSpPr>
          <p:cNvPr id="111619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u="sng">
                <a:solidFill>
                  <a:srgbClr val="006699"/>
                </a:solidFill>
                <a:latin typeface="Arial Black" pitchFamily="27" charset="0"/>
              </a:rPr>
              <a:t>Try This</a:t>
            </a:r>
            <a:r>
              <a:rPr lang="en-US">
                <a:solidFill>
                  <a:srgbClr val="006699"/>
                </a:solidFill>
                <a:latin typeface="Arial Black" pitchFamily="27" charset="0"/>
              </a:rPr>
              <a:t>: Example 2</a:t>
            </a:r>
            <a:endParaRPr 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111620" name="Text Box 4"/>
          <p:cNvSpPr txBox="1">
            <a:spLocks noChangeArrowheads="1"/>
          </p:cNvSpPr>
          <p:nvPr/>
        </p:nvSpPr>
        <p:spPr bwMode="auto">
          <a:xfrm>
            <a:off x="334963" y="2887663"/>
            <a:ext cx="8388350" cy="4270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/>
              <a:t>Step 1: </a:t>
            </a:r>
            <a:r>
              <a:rPr lang="en-US" sz="2200"/>
              <a:t> Choose a scale and interval for the vertical axis.</a:t>
            </a:r>
            <a:endParaRPr lang="en-US"/>
          </a:p>
        </p:txBody>
      </p:sp>
      <p:grpSp>
        <p:nvGrpSpPr>
          <p:cNvPr id="111621" name="Group 5"/>
          <p:cNvGrpSpPr>
            <a:grpSpLocks/>
          </p:cNvGrpSpPr>
          <p:nvPr/>
        </p:nvGrpSpPr>
        <p:grpSpPr bwMode="auto">
          <a:xfrm>
            <a:off x="0" y="0"/>
            <a:ext cx="9144000" cy="6862763"/>
            <a:chOff x="0" y="-3"/>
            <a:chExt cx="5760" cy="4323"/>
          </a:xfrm>
        </p:grpSpPr>
        <p:pic>
          <p:nvPicPr>
            <p:cNvPr id="111622" name="Picture 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-3"/>
              <a:ext cx="576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11623" name="Picture 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4126"/>
              <a:ext cx="576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11624" name="Text Box 8"/>
            <p:cNvSpPr txBox="1">
              <a:spLocks noChangeArrowheads="1"/>
            </p:cNvSpPr>
            <p:nvPr/>
          </p:nvSpPr>
          <p:spPr bwMode="auto">
            <a:xfrm>
              <a:off x="1" y="4128"/>
              <a:ext cx="66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chemeClr val="bg1"/>
                  </a:solidFill>
                </a:rPr>
                <a:t>Course 2</a:t>
              </a:r>
              <a:endParaRPr lang="en-US" sz="800" b="1">
                <a:latin typeface="Arial" pitchFamily="27" charset="0"/>
              </a:endParaRPr>
            </a:p>
          </p:txBody>
        </p:sp>
        <p:sp>
          <p:nvSpPr>
            <p:cNvPr id="111625" name="Text Box 9"/>
            <p:cNvSpPr txBox="1">
              <a:spLocks noChangeArrowheads="1"/>
            </p:cNvSpPr>
            <p:nvPr/>
          </p:nvSpPr>
          <p:spPr bwMode="auto">
            <a:xfrm>
              <a:off x="96" y="50"/>
              <a:ext cx="5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200" b="1">
                  <a:latin typeface="Arial Black" pitchFamily="27" charset="0"/>
                </a:rPr>
                <a:t>1-4</a:t>
              </a:r>
              <a:endParaRPr lang="en-US" sz="800">
                <a:latin typeface="Arial" pitchFamily="27" charset="0"/>
              </a:endParaRPr>
            </a:p>
          </p:txBody>
        </p:sp>
        <p:sp>
          <p:nvSpPr>
            <p:cNvPr id="111626" name="Text Box 10"/>
            <p:cNvSpPr txBox="1">
              <a:spLocks noChangeArrowheads="1"/>
            </p:cNvSpPr>
            <p:nvPr/>
          </p:nvSpPr>
          <p:spPr bwMode="auto">
            <a:xfrm>
              <a:off x="701" y="106"/>
              <a:ext cx="37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sz="3000">
                  <a:solidFill>
                    <a:schemeClr val="bg1"/>
                  </a:solidFill>
                  <a:latin typeface="Arial Black" pitchFamily="27" charset="0"/>
                </a:rPr>
                <a:t>Bar Graphs and Histograms</a:t>
              </a:r>
              <a:endParaRPr lang="en-US" sz="3200">
                <a:solidFill>
                  <a:schemeClr val="bg1"/>
                </a:solidFill>
                <a:latin typeface="Arial Black" pitchFamily="27" charset="0"/>
              </a:endParaRPr>
            </a:p>
          </p:txBody>
        </p:sp>
      </p:grpSp>
      <p:sp>
        <p:nvSpPr>
          <p:cNvPr id="111634" name="Text Box 18"/>
          <p:cNvSpPr txBox="1">
            <a:spLocks noChangeArrowheads="1"/>
          </p:cNvSpPr>
          <p:nvPr/>
        </p:nvSpPr>
        <p:spPr bwMode="auto">
          <a:xfrm>
            <a:off x="176213" y="3449638"/>
            <a:ext cx="1209675" cy="27082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sz="1800"/>
              <a:t>16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sz="1800"/>
              <a:t>12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sz="1800"/>
              <a:t> 8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sz="1800"/>
              <a:t> 4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sz="1800"/>
              <a:t> 0</a:t>
            </a:r>
            <a:endParaRPr lang="en-US"/>
          </a:p>
        </p:txBody>
      </p:sp>
      <p:sp>
        <p:nvSpPr>
          <p:cNvPr id="111635" name="Line 19"/>
          <p:cNvSpPr>
            <a:spLocks noChangeShapeType="1"/>
          </p:cNvSpPr>
          <p:nvPr/>
        </p:nvSpPr>
        <p:spPr bwMode="auto">
          <a:xfrm>
            <a:off x="652463" y="4284663"/>
            <a:ext cx="36750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36" name="Line 20"/>
          <p:cNvSpPr>
            <a:spLocks noChangeShapeType="1"/>
          </p:cNvSpPr>
          <p:nvPr/>
        </p:nvSpPr>
        <p:spPr bwMode="auto">
          <a:xfrm>
            <a:off x="661988" y="4865688"/>
            <a:ext cx="36750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37" name="Line 21"/>
          <p:cNvSpPr>
            <a:spLocks noChangeShapeType="1"/>
          </p:cNvSpPr>
          <p:nvPr/>
        </p:nvSpPr>
        <p:spPr bwMode="auto">
          <a:xfrm>
            <a:off x="657225" y="5432425"/>
            <a:ext cx="36750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38" name="Line 22"/>
          <p:cNvSpPr>
            <a:spLocks noChangeShapeType="1"/>
          </p:cNvSpPr>
          <p:nvPr/>
        </p:nvSpPr>
        <p:spPr bwMode="auto">
          <a:xfrm>
            <a:off x="647700" y="3694113"/>
            <a:ext cx="36750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39" name="Line 23"/>
          <p:cNvSpPr>
            <a:spLocks noChangeShapeType="1"/>
          </p:cNvSpPr>
          <p:nvPr/>
        </p:nvSpPr>
        <p:spPr bwMode="auto">
          <a:xfrm>
            <a:off x="652463" y="5741988"/>
            <a:ext cx="3675062" cy="0"/>
          </a:xfrm>
          <a:prstGeom prst="line">
            <a:avLst/>
          </a:prstGeom>
          <a:noFill/>
          <a:ln w="635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40" name="Line 24"/>
          <p:cNvSpPr>
            <a:spLocks noChangeShapeType="1"/>
          </p:cNvSpPr>
          <p:nvPr/>
        </p:nvSpPr>
        <p:spPr bwMode="auto">
          <a:xfrm>
            <a:off x="647700" y="5137150"/>
            <a:ext cx="3675063" cy="0"/>
          </a:xfrm>
          <a:prstGeom prst="line">
            <a:avLst/>
          </a:prstGeom>
          <a:noFill/>
          <a:ln w="635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41" name="Line 25"/>
          <p:cNvSpPr>
            <a:spLocks noChangeShapeType="1"/>
          </p:cNvSpPr>
          <p:nvPr/>
        </p:nvSpPr>
        <p:spPr bwMode="auto">
          <a:xfrm>
            <a:off x="655638" y="4573588"/>
            <a:ext cx="3675062" cy="0"/>
          </a:xfrm>
          <a:prstGeom prst="line">
            <a:avLst/>
          </a:prstGeom>
          <a:noFill/>
          <a:ln w="635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42" name="Line 26"/>
          <p:cNvSpPr>
            <a:spLocks noChangeShapeType="1"/>
          </p:cNvSpPr>
          <p:nvPr/>
        </p:nvSpPr>
        <p:spPr bwMode="auto">
          <a:xfrm>
            <a:off x="654050" y="3976688"/>
            <a:ext cx="3675063" cy="0"/>
          </a:xfrm>
          <a:prstGeom prst="line">
            <a:avLst/>
          </a:prstGeom>
          <a:noFill/>
          <a:ln w="635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43" name="Line 27"/>
          <p:cNvSpPr>
            <a:spLocks noChangeShapeType="1"/>
          </p:cNvSpPr>
          <p:nvPr/>
        </p:nvSpPr>
        <p:spPr bwMode="auto">
          <a:xfrm>
            <a:off x="646113" y="6007100"/>
            <a:ext cx="36750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11644" name="Group 28"/>
          <p:cNvGrpSpPr>
            <a:grpSpLocks/>
          </p:cNvGrpSpPr>
          <p:nvPr/>
        </p:nvGrpSpPr>
        <p:grpSpPr bwMode="auto">
          <a:xfrm>
            <a:off x="4705350" y="3506788"/>
            <a:ext cx="4224338" cy="1792287"/>
            <a:chOff x="2758" y="2414"/>
            <a:chExt cx="2661" cy="1129"/>
          </a:xfrm>
        </p:grpSpPr>
        <p:sp>
          <p:nvSpPr>
            <p:cNvPr id="111645" name="Text Box 29"/>
            <p:cNvSpPr txBox="1">
              <a:spLocks noChangeArrowheads="1"/>
            </p:cNvSpPr>
            <p:nvPr/>
          </p:nvSpPr>
          <p:spPr bwMode="auto">
            <a:xfrm>
              <a:off x="2759" y="2417"/>
              <a:ext cx="2658" cy="112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/>
                <a:t>Pet	     Class A	Class B</a:t>
              </a:r>
              <a:endParaRPr lang="en-US" sz="2000"/>
            </a:p>
            <a:p>
              <a:pPr>
                <a:spcBef>
                  <a:spcPct val="50000"/>
                </a:spcBef>
              </a:pPr>
              <a:r>
                <a:rPr lang="en-US" sz="2000"/>
                <a:t>Dog	         12  	    14</a:t>
              </a:r>
            </a:p>
            <a:p>
              <a:pPr>
                <a:spcBef>
                  <a:spcPct val="50000"/>
                </a:spcBef>
              </a:pPr>
              <a:r>
                <a:rPr lang="en-US" sz="2000"/>
                <a:t>Cat	          9 	     8 </a:t>
              </a:r>
            </a:p>
            <a:p>
              <a:pPr>
                <a:spcBef>
                  <a:spcPct val="50000"/>
                </a:spcBef>
              </a:pPr>
              <a:r>
                <a:rPr lang="en-US" sz="2000"/>
                <a:t>Bird   		2  	     3</a:t>
              </a:r>
              <a:endParaRPr lang="en-US"/>
            </a:p>
          </p:txBody>
        </p:sp>
        <p:sp>
          <p:nvSpPr>
            <p:cNvPr id="111646" name="Line 30"/>
            <p:cNvSpPr>
              <a:spLocks noChangeShapeType="1"/>
            </p:cNvSpPr>
            <p:nvPr/>
          </p:nvSpPr>
          <p:spPr bwMode="auto">
            <a:xfrm>
              <a:off x="2760" y="2691"/>
              <a:ext cx="2657" cy="9"/>
            </a:xfrm>
            <a:prstGeom prst="line">
              <a:avLst/>
            </a:prstGeom>
            <a:noFill/>
            <a:ln w="28575">
              <a:solidFill>
                <a:srgbClr val="339966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47" name="Line 31"/>
            <p:cNvSpPr>
              <a:spLocks noChangeShapeType="1"/>
            </p:cNvSpPr>
            <p:nvPr/>
          </p:nvSpPr>
          <p:spPr bwMode="auto">
            <a:xfrm>
              <a:off x="3585" y="2417"/>
              <a:ext cx="0" cy="1123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48" name="Line 32"/>
            <p:cNvSpPr>
              <a:spLocks noChangeShapeType="1"/>
            </p:cNvSpPr>
            <p:nvPr/>
          </p:nvSpPr>
          <p:spPr bwMode="auto">
            <a:xfrm>
              <a:off x="4455" y="2414"/>
              <a:ext cx="0" cy="1123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49" name="Line 33"/>
            <p:cNvSpPr>
              <a:spLocks noChangeShapeType="1"/>
            </p:cNvSpPr>
            <p:nvPr/>
          </p:nvSpPr>
          <p:spPr bwMode="auto">
            <a:xfrm>
              <a:off x="2758" y="2965"/>
              <a:ext cx="2655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50" name="Line 34"/>
            <p:cNvSpPr>
              <a:spLocks noChangeShapeType="1"/>
            </p:cNvSpPr>
            <p:nvPr/>
          </p:nvSpPr>
          <p:spPr bwMode="auto">
            <a:xfrm>
              <a:off x="2764" y="3250"/>
              <a:ext cx="2655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11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1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1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1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1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16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16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1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1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16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16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1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1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16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16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1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1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16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16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1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1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16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16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1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1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16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116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1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11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116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116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500"/>
                            </p:stCondLst>
                            <p:childTnLst>
                              <p:par>
                                <p:cTn id="69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1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1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16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16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4000"/>
                            </p:stCondLst>
                            <p:childTnLst>
                              <p:par>
                                <p:cTn id="76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11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11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116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116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0" grpId="0" autoUpdateAnimBg="0"/>
      <p:bldP spid="111634" grpId="0" autoUpdateAnimBg="0"/>
      <p:bldP spid="111635" grpId="0" animBg="1"/>
      <p:bldP spid="111636" grpId="0" animBg="1"/>
      <p:bldP spid="111637" grpId="0" animBg="1"/>
      <p:bldP spid="111638" grpId="0" animBg="1"/>
      <p:bldP spid="111639" grpId="0" animBg="1"/>
      <p:bldP spid="111640" grpId="0" animBg="1"/>
      <p:bldP spid="111641" grpId="0" animBg="1"/>
      <p:bldP spid="111642" grpId="0" animBg="1"/>
      <p:bldP spid="11164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u="sng">
                <a:solidFill>
                  <a:srgbClr val="006699"/>
                </a:solidFill>
                <a:latin typeface="Arial Black" pitchFamily="27" charset="0"/>
              </a:rPr>
              <a:t>Try This</a:t>
            </a:r>
            <a:r>
              <a:rPr lang="en-US">
                <a:solidFill>
                  <a:srgbClr val="006699"/>
                </a:solidFill>
                <a:latin typeface="Arial Black" pitchFamily="27" charset="0"/>
              </a:rPr>
              <a:t>: Example 2</a:t>
            </a:r>
            <a:endParaRPr 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112643" name="Text Box 3"/>
          <p:cNvSpPr txBox="1">
            <a:spLocks noChangeArrowheads="1"/>
          </p:cNvSpPr>
          <p:nvPr/>
        </p:nvSpPr>
        <p:spPr bwMode="auto">
          <a:xfrm>
            <a:off x="280988" y="1676400"/>
            <a:ext cx="8374062" cy="7620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/>
              <a:t>Step 2: </a:t>
            </a:r>
            <a:r>
              <a:rPr lang="en-US" sz="2200"/>
              <a:t> Draw a pair of bars for each pet’s data. Use different colors to show class A and class B.</a:t>
            </a:r>
            <a:endParaRPr lang="en-US"/>
          </a:p>
        </p:txBody>
      </p:sp>
      <p:grpSp>
        <p:nvGrpSpPr>
          <p:cNvPr id="112644" name="Group 4"/>
          <p:cNvGrpSpPr>
            <a:grpSpLocks/>
          </p:cNvGrpSpPr>
          <p:nvPr/>
        </p:nvGrpSpPr>
        <p:grpSpPr bwMode="auto">
          <a:xfrm>
            <a:off x="0" y="0"/>
            <a:ext cx="9144000" cy="6862763"/>
            <a:chOff x="0" y="-3"/>
            <a:chExt cx="5760" cy="4323"/>
          </a:xfrm>
        </p:grpSpPr>
        <p:pic>
          <p:nvPicPr>
            <p:cNvPr id="112645" name="Picture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-3"/>
              <a:ext cx="576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12646" name="Picture 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4126"/>
              <a:ext cx="576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12647" name="Text Box 7"/>
            <p:cNvSpPr txBox="1">
              <a:spLocks noChangeArrowheads="1"/>
            </p:cNvSpPr>
            <p:nvPr/>
          </p:nvSpPr>
          <p:spPr bwMode="auto">
            <a:xfrm>
              <a:off x="1" y="4128"/>
              <a:ext cx="66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chemeClr val="bg1"/>
                  </a:solidFill>
                </a:rPr>
                <a:t>Course 2</a:t>
              </a:r>
              <a:endParaRPr lang="en-US" sz="800" b="1">
                <a:latin typeface="Arial" pitchFamily="27" charset="0"/>
              </a:endParaRPr>
            </a:p>
          </p:txBody>
        </p:sp>
        <p:sp>
          <p:nvSpPr>
            <p:cNvPr id="112648" name="Text Box 8"/>
            <p:cNvSpPr txBox="1">
              <a:spLocks noChangeArrowheads="1"/>
            </p:cNvSpPr>
            <p:nvPr/>
          </p:nvSpPr>
          <p:spPr bwMode="auto">
            <a:xfrm>
              <a:off x="96" y="50"/>
              <a:ext cx="5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200" b="1">
                  <a:latin typeface="Arial Black" pitchFamily="27" charset="0"/>
                </a:rPr>
                <a:t>1-4</a:t>
              </a:r>
              <a:endParaRPr lang="en-US" sz="800">
                <a:latin typeface="Arial" pitchFamily="27" charset="0"/>
              </a:endParaRPr>
            </a:p>
          </p:txBody>
        </p:sp>
        <p:sp>
          <p:nvSpPr>
            <p:cNvPr id="112649" name="Text Box 9"/>
            <p:cNvSpPr txBox="1">
              <a:spLocks noChangeArrowheads="1"/>
            </p:cNvSpPr>
            <p:nvPr/>
          </p:nvSpPr>
          <p:spPr bwMode="auto">
            <a:xfrm>
              <a:off x="701" y="106"/>
              <a:ext cx="37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sz="3000">
                  <a:solidFill>
                    <a:schemeClr val="bg1"/>
                  </a:solidFill>
                  <a:latin typeface="Arial Black" pitchFamily="27" charset="0"/>
                </a:rPr>
                <a:t>Bar Graphs and Histograms</a:t>
              </a:r>
              <a:endParaRPr lang="en-US" sz="3200">
                <a:solidFill>
                  <a:schemeClr val="bg1"/>
                </a:solidFill>
                <a:latin typeface="Arial Black" pitchFamily="27" charset="0"/>
              </a:endParaRPr>
            </a:p>
          </p:txBody>
        </p:sp>
      </p:grpSp>
      <p:grpSp>
        <p:nvGrpSpPr>
          <p:cNvPr id="112657" name="Group 17"/>
          <p:cNvGrpSpPr>
            <a:grpSpLocks/>
          </p:cNvGrpSpPr>
          <p:nvPr/>
        </p:nvGrpSpPr>
        <p:grpSpPr bwMode="auto">
          <a:xfrm>
            <a:off x="176213" y="3449638"/>
            <a:ext cx="4160837" cy="3090862"/>
            <a:chOff x="111" y="2173"/>
            <a:chExt cx="2621" cy="1947"/>
          </a:xfrm>
        </p:grpSpPr>
        <p:sp>
          <p:nvSpPr>
            <p:cNvPr id="112658" name="Text Box 18"/>
            <p:cNvSpPr txBox="1">
              <a:spLocks noChangeArrowheads="1"/>
            </p:cNvSpPr>
            <p:nvPr/>
          </p:nvSpPr>
          <p:spPr bwMode="auto">
            <a:xfrm>
              <a:off x="111" y="2173"/>
              <a:ext cx="762" cy="1706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50000"/>
                </a:lnSpc>
                <a:spcBef>
                  <a:spcPct val="50000"/>
                </a:spcBef>
              </a:pPr>
              <a:r>
                <a:rPr lang="en-US" sz="1800"/>
                <a:t>16</a:t>
              </a:r>
            </a:p>
            <a:p>
              <a:pPr>
                <a:lnSpc>
                  <a:spcPct val="150000"/>
                </a:lnSpc>
                <a:spcBef>
                  <a:spcPct val="50000"/>
                </a:spcBef>
              </a:pPr>
              <a:r>
                <a:rPr lang="en-US" sz="1800"/>
                <a:t>12</a:t>
              </a:r>
            </a:p>
            <a:p>
              <a:pPr>
                <a:lnSpc>
                  <a:spcPct val="150000"/>
                </a:lnSpc>
                <a:spcBef>
                  <a:spcPct val="50000"/>
                </a:spcBef>
              </a:pPr>
              <a:r>
                <a:rPr lang="en-US" sz="1800"/>
                <a:t> 8</a:t>
              </a:r>
            </a:p>
            <a:p>
              <a:pPr>
                <a:lnSpc>
                  <a:spcPct val="150000"/>
                </a:lnSpc>
                <a:spcBef>
                  <a:spcPct val="50000"/>
                </a:spcBef>
              </a:pPr>
              <a:r>
                <a:rPr lang="en-US" sz="1800"/>
                <a:t> 4</a:t>
              </a:r>
            </a:p>
            <a:p>
              <a:pPr>
                <a:lnSpc>
                  <a:spcPct val="150000"/>
                </a:lnSpc>
                <a:spcBef>
                  <a:spcPct val="50000"/>
                </a:spcBef>
              </a:pPr>
              <a:r>
                <a:rPr lang="en-US" sz="1800"/>
                <a:t> 0</a:t>
              </a:r>
            </a:p>
          </p:txBody>
        </p:sp>
        <p:sp>
          <p:nvSpPr>
            <p:cNvPr id="112659" name="Line 19"/>
            <p:cNvSpPr>
              <a:spLocks noChangeShapeType="1"/>
            </p:cNvSpPr>
            <p:nvPr/>
          </p:nvSpPr>
          <p:spPr bwMode="auto">
            <a:xfrm>
              <a:off x="411" y="2699"/>
              <a:ext cx="231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60" name="Line 20"/>
            <p:cNvSpPr>
              <a:spLocks noChangeShapeType="1"/>
            </p:cNvSpPr>
            <p:nvPr/>
          </p:nvSpPr>
          <p:spPr bwMode="auto">
            <a:xfrm>
              <a:off x="417" y="3065"/>
              <a:ext cx="231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61" name="Line 21"/>
            <p:cNvSpPr>
              <a:spLocks noChangeShapeType="1"/>
            </p:cNvSpPr>
            <p:nvPr/>
          </p:nvSpPr>
          <p:spPr bwMode="auto">
            <a:xfrm>
              <a:off x="414" y="3422"/>
              <a:ext cx="231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62" name="Line 22"/>
            <p:cNvSpPr>
              <a:spLocks noChangeShapeType="1"/>
            </p:cNvSpPr>
            <p:nvPr/>
          </p:nvSpPr>
          <p:spPr bwMode="auto">
            <a:xfrm>
              <a:off x="408" y="2327"/>
              <a:ext cx="231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63" name="Line 23"/>
            <p:cNvSpPr>
              <a:spLocks noChangeShapeType="1"/>
            </p:cNvSpPr>
            <p:nvPr/>
          </p:nvSpPr>
          <p:spPr bwMode="auto">
            <a:xfrm>
              <a:off x="411" y="3617"/>
              <a:ext cx="2315" cy="0"/>
            </a:xfrm>
            <a:prstGeom prst="line">
              <a:avLst/>
            </a:prstGeom>
            <a:noFill/>
            <a:ln w="63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64" name="Line 24"/>
            <p:cNvSpPr>
              <a:spLocks noChangeShapeType="1"/>
            </p:cNvSpPr>
            <p:nvPr/>
          </p:nvSpPr>
          <p:spPr bwMode="auto">
            <a:xfrm>
              <a:off x="408" y="3236"/>
              <a:ext cx="2315" cy="0"/>
            </a:xfrm>
            <a:prstGeom prst="line">
              <a:avLst/>
            </a:prstGeom>
            <a:noFill/>
            <a:ln w="63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65" name="Line 25"/>
            <p:cNvSpPr>
              <a:spLocks noChangeShapeType="1"/>
            </p:cNvSpPr>
            <p:nvPr/>
          </p:nvSpPr>
          <p:spPr bwMode="auto">
            <a:xfrm>
              <a:off x="413" y="2881"/>
              <a:ext cx="2315" cy="0"/>
            </a:xfrm>
            <a:prstGeom prst="line">
              <a:avLst/>
            </a:prstGeom>
            <a:noFill/>
            <a:ln w="63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66" name="Line 26"/>
            <p:cNvSpPr>
              <a:spLocks noChangeShapeType="1"/>
            </p:cNvSpPr>
            <p:nvPr/>
          </p:nvSpPr>
          <p:spPr bwMode="auto">
            <a:xfrm>
              <a:off x="412" y="2505"/>
              <a:ext cx="2315" cy="0"/>
            </a:xfrm>
            <a:prstGeom prst="line">
              <a:avLst/>
            </a:prstGeom>
            <a:noFill/>
            <a:ln w="63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67" name="Line 27"/>
            <p:cNvSpPr>
              <a:spLocks noChangeShapeType="1"/>
            </p:cNvSpPr>
            <p:nvPr/>
          </p:nvSpPr>
          <p:spPr bwMode="auto">
            <a:xfrm>
              <a:off x="407" y="3784"/>
              <a:ext cx="231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68" name="Text Box 28"/>
            <p:cNvSpPr txBox="1">
              <a:spLocks noChangeArrowheads="1"/>
            </p:cNvSpPr>
            <p:nvPr/>
          </p:nvSpPr>
          <p:spPr bwMode="auto">
            <a:xfrm>
              <a:off x="643" y="3815"/>
              <a:ext cx="411" cy="2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 </a:t>
              </a:r>
              <a:endParaRPr lang="en-US"/>
            </a:p>
          </p:txBody>
        </p:sp>
        <p:sp>
          <p:nvSpPr>
            <p:cNvPr id="112669" name="Text Box 29"/>
            <p:cNvSpPr txBox="1">
              <a:spLocks noChangeArrowheads="1"/>
            </p:cNvSpPr>
            <p:nvPr/>
          </p:nvSpPr>
          <p:spPr bwMode="auto">
            <a:xfrm>
              <a:off x="1409" y="3814"/>
              <a:ext cx="411" cy="2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 </a:t>
              </a:r>
              <a:endParaRPr lang="en-US"/>
            </a:p>
          </p:txBody>
        </p:sp>
        <p:sp>
          <p:nvSpPr>
            <p:cNvPr id="112670" name="Text Box 30"/>
            <p:cNvSpPr txBox="1">
              <a:spLocks noChangeArrowheads="1"/>
            </p:cNvSpPr>
            <p:nvPr/>
          </p:nvSpPr>
          <p:spPr bwMode="auto">
            <a:xfrm>
              <a:off x="2190" y="3832"/>
              <a:ext cx="471" cy="2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 </a:t>
              </a:r>
              <a:endParaRPr lang="en-US"/>
            </a:p>
          </p:txBody>
        </p:sp>
      </p:grpSp>
      <p:sp>
        <p:nvSpPr>
          <p:cNvPr id="112671" name="Rectangle 31"/>
          <p:cNvSpPr>
            <a:spLocks noChangeArrowheads="1"/>
          </p:cNvSpPr>
          <p:nvPr/>
        </p:nvSpPr>
        <p:spPr bwMode="auto">
          <a:xfrm>
            <a:off x="952500" y="4287838"/>
            <a:ext cx="261938" cy="1700212"/>
          </a:xfrm>
          <a:prstGeom prst="rect">
            <a:avLst/>
          </a:prstGeom>
          <a:solidFill>
            <a:srgbClr val="32C127"/>
          </a:solidFill>
          <a:ln w="19050">
            <a:solidFill>
              <a:srgbClr val="32C127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72" name="Rectangle 32"/>
          <p:cNvSpPr>
            <a:spLocks noChangeArrowheads="1"/>
          </p:cNvSpPr>
          <p:nvPr/>
        </p:nvSpPr>
        <p:spPr bwMode="auto">
          <a:xfrm>
            <a:off x="1228725" y="3987800"/>
            <a:ext cx="280988" cy="2000250"/>
          </a:xfrm>
          <a:prstGeom prst="rect">
            <a:avLst/>
          </a:prstGeom>
          <a:solidFill>
            <a:srgbClr val="FF6600"/>
          </a:solidFill>
          <a:ln w="1905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73" name="Rectangle 33"/>
          <p:cNvSpPr>
            <a:spLocks noChangeArrowheads="1"/>
          </p:cNvSpPr>
          <p:nvPr/>
        </p:nvSpPr>
        <p:spPr bwMode="auto">
          <a:xfrm>
            <a:off x="2209800" y="4722813"/>
            <a:ext cx="276225" cy="1274762"/>
          </a:xfrm>
          <a:prstGeom prst="rect">
            <a:avLst/>
          </a:prstGeom>
          <a:solidFill>
            <a:srgbClr val="32C127"/>
          </a:solidFill>
          <a:ln w="19050">
            <a:solidFill>
              <a:srgbClr val="32C127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74" name="Rectangle 34"/>
          <p:cNvSpPr>
            <a:spLocks noChangeArrowheads="1"/>
          </p:cNvSpPr>
          <p:nvPr/>
        </p:nvSpPr>
        <p:spPr bwMode="auto">
          <a:xfrm>
            <a:off x="2486025" y="4868863"/>
            <a:ext cx="295275" cy="1128712"/>
          </a:xfrm>
          <a:prstGeom prst="rect">
            <a:avLst/>
          </a:prstGeom>
          <a:solidFill>
            <a:srgbClr val="FF6600"/>
          </a:solidFill>
          <a:ln w="1905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75" name="Rectangle 35"/>
          <p:cNvSpPr>
            <a:spLocks noChangeArrowheads="1"/>
          </p:cNvSpPr>
          <p:nvPr/>
        </p:nvSpPr>
        <p:spPr bwMode="auto">
          <a:xfrm>
            <a:off x="3429000" y="5741988"/>
            <a:ext cx="290513" cy="246062"/>
          </a:xfrm>
          <a:prstGeom prst="rect">
            <a:avLst/>
          </a:prstGeom>
          <a:solidFill>
            <a:srgbClr val="32C127"/>
          </a:solidFill>
          <a:ln w="19050">
            <a:solidFill>
              <a:srgbClr val="32C127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76" name="Rectangle 36"/>
          <p:cNvSpPr>
            <a:spLocks noChangeArrowheads="1"/>
          </p:cNvSpPr>
          <p:nvPr/>
        </p:nvSpPr>
        <p:spPr bwMode="auto">
          <a:xfrm>
            <a:off x="3705225" y="5559425"/>
            <a:ext cx="295275" cy="428625"/>
          </a:xfrm>
          <a:prstGeom prst="rect">
            <a:avLst/>
          </a:prstGeom>
          <a:solidFill>
            <a:srgbClr val="FF6600"/>
          </a:solidFill>
          <a:ln w="1905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12677" name="Group 37"/>
          <p:cNvGrpSpPr>
            <a:grpSpLocks/>
          </p:cNvGrpSpPr>
          <p:nvPr/>
        </p:nvGrpSpPr>
        <p:grpSpPr bwMode="auto">
          <a:xfrm>
            <a:off x="4705350" y="3506788"/>
            <a:ext cx="4224338" cy="1792287"/>
            <a:chOff x="2758" y="2414"/>
            <a:chExt cx="2661" cy="1129"/>
          </a:xfrm>
        </p:grpSpPr>
        <p:sp>
          <p:nvSpPr>
            <p:cNvPr id="112678" name="Text Box 38"/>
            <p:cNvSpPr txBox="1">
              <a:spLocks noChangeArrowheads="1"/>
            </p:cNvSpPr>
            <p:nvPr/>
          </p:nvSpPr>
          <p:spPr bwMode="auto">
            <a:xfrm>
              <a:off x="2759" y="2417"/>
              <a:ext cx="2658" cy="112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/>
                <a:t>Pet	     Class A	Class B</a:t>
              </a:r>
              <a:endParaRPr lang="en-US" sz="2000"/>
            </a:p>
            <a:p>
              <a:pPr>
                <a:spcBef>
                  <a:spcPct val="50000"/>
                </a:spcBef>
              </a:pPr>
              <a:r>
                <a:rPr lang="en-US" sz="2000"/>
                <a:t>Dog	         12  	    14</a:t>
              </a:r>
            </a:p>
            <a:p>
              <a:pPr>
                <a:spcBef>
                  <a:spcPct val="50000"/>
                </a:spcBef>
              </a:pPr>
              <a:r>
                <a:rPr lang="en-US" sz="2000"/>
                <a:t>Cat	          9 	     8 </a:t>
              </a:r>
            </a:p>
            <a:p>
              <a:pPr>
                <a:spcBef>
                  <a:spcPct val="50000"/>
                </a:spcBef>
              </a:pPr>
              <a:r>
                <a:rPr lang="en-US" sz="2000"/>
                <a:t>Bird   		2  	     3</a:t>
              </a:r>
              <a:endParaRPr lang="en-US"/>
            </a:p>
          </p:txBody>
        </p:sp>
        <p:sp>
          <p:nvSpPr>
            <p:cNvPr id="112679" name="Line 39"/>
            <p:cNvSpPr>
              <a:spLocks noChangeShapeType="1"/>
            </p:cNvSpPr>
            <p:nvPr/>
          </p:nvSpPr>
          <p:spPr bwMode="auto">
            <a:xfrm>
              <a:off x="2760" y="2691"/>
              <a:ext cx="2657" cy="9"/>
            </a:xfrm>
            <a:prstGeom prst="line">
              <a:avLst/>
            </a:prstGeom>
            <a:noFill/>
            <a:ln w="28575">
              <a:solidFill>
                <a:srgbClr val="339966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80" name="Line 40"/>
            <p:cNvSpPr>
              <a:spLocks noChangeShapeType="1"/>
            </p:cNvSpPr>
            <p:nvPr/>
          </p:nvSpPr>
          <p:spPr bwMode="auto">
            <a:xfrm>
              <a:off x="3585" y="2417"/>
              <a:ext cx="0" cy="1123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81" name="Line 41"/>
            <p:cNvSpPr>
              <a:spLocks noChangeShapeType="1"/>
            </p:cNvSpPr>
            <p:nvPr/>
          </p:nvSpPr>
          <p:spPr bwMode="auto">
            <a:xfrm>
              <a:off x="4455" y="2414"/>
              <a:ext cx="0" cy="1123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82" name="Line 42"/>
            <p:cNvSpPr>
              <a:spLocks noChangeShapeType="1"/>
            </p:cNvSpPr>
            <p:nvPr/>
          </p:nvSpPr>
          <p:spPr bwMode="auto">
            <a:xfrm>
              <a:off x="2758" y="2965"/>
              <a:ext cx="2655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83" name="Line 43"/>
            <p:cNvSpPr>
              <a:spLocks noChangeShapeType="1"/>
            </p:cNvSpPr>
            <p:nvPr/>
          </p:nvSpPr>
          <p:spPr bwMode="auto">
            <a:xfrm>
              <a:off x="2764" y="3250"/>
              <a:ext cx="2655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26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6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6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6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26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2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26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26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2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2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26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26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2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2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2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2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2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2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26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26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2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2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2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26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3" grpId="0" autoUpdateAnimBg="0"/>
      <p:bldP spid="112671" grpId="0" animBg="1"/>
      <p:bldP spid="112672" grpId="0" animBg="1"/>
      <p:bldP spid="112673" grpId="0" animBg="1"/>
      <p:bldP spid="112674" grpId="0" animBg="1"/>
      <p:bldP spid="112675" grpId="0" animBg="1"/>
      <p:bldP spid="11267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u="sng">
                <a:solidFill>
                  <a:srgbClr val="006699"/>
                </a:solidFill>
                <a:latin typeface="Arial Black" pitchFamily="27" charset="0"/>
              </a:rPr>
              <a:t>Try This</a:t>
            </a:r>
            <a:r>
              <a:rPr lang="en-US">
                <a:solidFill>
                  <a:srgbClr val="006699"/>
                </a:solidFill>
                <a:latin typeface="Arial Black" pitchFamily="27" charset="0"/>
              </a:rPr>
              <a:t>: Example 2</a:t>
            </a:r>
            <a:endParaRPr 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113667" name="Text Box 3"/>
          <p:cNvSpPr txBox="1">
            <a:spLocks noChangeArrowheads="1"/>
          </p:cNvSpPr>
          <p:nvPr/>
        </p:nvSpPr>
        <p:spPr bwMode="auto">
          <a:xfrm>
            <a:off x="280988" y="1676400"/>
            <a:ext cx="8374062" cy="4270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/>
              <a:t>Step 3: </a:t>
            </a:r>
            <a:r>
              <a:rPr lang="en-US" sz="2200"/>
              <a:t> Label the axes and give the graph a title.</a:t>
            </a:r>
          </a:p>
        </p:txBody>
      </p:sp>
      <p:grpSp>
        <p:nvGrpSpPr>
          <p:cNvPr id="113668" name="Group 4"/>
          <p:cNvGrpSpPr>
            <a:grpSpLocks/>
          </p:cNvGrpSpPr>
          <p:nvPr/>
        </p:nvGrpSpPr>
        <p:grpSpPr bwMode="auto">
          <a:xfrm>
            <a:off x="0" y="0"/>
            <a:ext cx="9144000" cy="6862763"/>
            <a:chOff x="0" y="-3"/>
            <a:chExt cx="5760" cy="4323"/>
          </a:xfrm>
        </p:grpSpPr>
        <p:pic>
          <p:nvPicPr>
            <p:cNvPr id="113669" name="Picture 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-3"/>
              <a:ext cx="576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13670" name="Picture 6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4126"/>
              <a:ext cx="576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13671" name="Text Box 7"/>
            <p:cNvSpPr txBox="1">
              <a:spLocks noChangeArrowheads="1"/>
            </p:cNvSpPr>
            <p:nvPr/>
          </p:nvSpPr>
          <p:spPr bwMode="auto">
            <a:xfrm>
              <a:off x="1" y="4128"/>
              <a:ext cx="66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chemeClr val="bg1"/>
                  </a:solidFill>
                </a:rPr>
                <a:t>Course 2</a:t>
              </a:r>
              <a:endParaRPr lang="en-US" sz="800" b="1">
                <a:latin typeface="Arial" pitchFamily="27" charset="0"/>
              </a:endParaRPr>
            </a:p>
          </p:txBody>
        </p:sp>
        <p:sp>
          <p:nvSpPr>
            <p:cNvPr id="113672" name="Text Box 8"/>
            <p:cNvSpPr txBox="1">
              <a:spLocks noChangeArrowheads="1"/>
            </p:cNvSpPr>
            <p:nvPr/>
          </p:nvSpPr>
          <p:spPr bwMode="auto">
            <a:xfrm>
              <a:off x="96" y="50"/>
              <a:ext cx="5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200" b="1">
                  <a:latin typeface="Arial Black" pitchFamily="27" charset="0"/>
                </a:rPr>
                <a:t>1-4</a:t>
              </a:r>
              <a:endParaRPr lang="en-US" sz="800">
                <a:latin typeface="Arial" pitchFamily="27" charset="0"/>
              </a:endParaRPr>
            </a:p>
          </p:txBody>
        </p:sp>
        <p:sp>
          <p:nvSpPr>
            <p:cNvPr id="113673" name="Text Box 9"/>
            <p:cNvSpPr txBox="1">
              <a:spLocks noChangeArrowheads="1"/>
            </p:cNvSpPr>
            <p:nvPr/>
          </p:nvSpPr>
          <p:spPr bwMode="auto">
            <a:xfrm>
              <a:off x="701" y="106"/>
              <a:ext cx="37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sz="3000">
                  <a:solidFill>
                    <a:schemeClr val="bg1"/>
                  </a:solidFill>
                  <a:latin typeface="Arial Black" pitchFamily="27" charset="0"/>
                </a:rPr>
                <a:t>Bar Graphs and Histograms</a:t>
              </a:r>
              <a:endParaRPr lang="en-US" sz="3200">
                <a:solidFill>
                  <a:schemeClr val="bg1"/>
                </a:solidFill>
                <a:latin typeface="Arial Black" pitchFamily="27" charset="0"/>
              </a:endParaRPr>
            </a:p>
          </p:txBody>
        </p:sp>
      </p:grpSp>
      <p:grpSp>
        <p:nvGrpSpPr>
          <p:cNvPr id="113674" name="Group 10"/>
          <p:cNvGrpSpPr>
            <a:grpSpLocks/>
          </p:cNvGrpSpPr>
          <p:nvPr/>
        </p:nvGrpSpPr>
        <p:grpSpPr bwMode="auto">
          <a:xfrm>
            <a:off x="390525" y="3135313"/>
            <a:ext cx="4160838" cy="3090862"/>
            <a:chOff x="111" y="2173"/>
            <a:chExt cx="2621" cy="1947"/>
          </a:xfrm>
        </p:grpSpPr>
        <p:sp>
          <p:nvSpPr>
            <p:cNvPr id="113675" name="Text Box 11"/>
            <p:cNvSpPr txBox="1">
              <a:spLocks noChangeArrowheads="1"/>
            </p:cNvSpPr>
            <p:nvPr/>
          </p:nvSpPr>
          <p:spPr bwMode="auto">
            <a:xfrm>
              <a:off x="111" y="2173"/>
              <a:ext cx="762" cy="1706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50000"/>
                </a:lnSpc>
                <a:spcBef>
                  <a:spcPct val="50000"/>
                </a:spcBef>
              </a:pPr>
              <a:r>
                <a:rPr lang="en-US" sz="1800"/>
                <a:t>16</a:t>
              </a:r>
            </a:p>
            <a:p>
              <a:pPr>
                <a:lnSpc>
                  <a:spcPct val="150000"/>
                </a:lnSpc>
                <a:spcBef>
                  <a:spcPct val="50000"/>
                </a:spcBef>
              </a:pPr>
              <a:r>
                <a:rPr lang="en-US" sz="1800"/>
                <a:t>12</a:t>
              </a:r>
            </a:p>
            <a:p>
              <a:pPr>
                <a:lnSpc>
                  <a:spcPct val="150000"/>
                </a:lnSpc>
                <a:spcBef>
                  <a:spcPct val="50000"/>
                </a:spcBef>
              </a:pPr>
              <a:r>
                <a:rPr lang="en-US" sz="1800"/>
                <a:t> 8</a:t>
              </a:r>
            </a:p>
            <a:p>
              <a:pPr>
                <a:lnSpc>
                  <a:spcPct val="150000"/>
                </a:lnSpc>
                <a:spcBef>
                  <a:spcPct val="50000"/>
                </a:spcBef>
              </a:pPr>
              <a:r>
                <a:rPr lang="en-US" sz="1800"/>
                <a:t> 4</a:t>
              </a:r>
            </a:p>
            <a:p>
              <a:pPr>
                <a:lnSpc>
                  <a:spcPct val="150000"/>
                </a:lnSpc>
                <a:spcBef>
                  <a:spcPct val="50000"/>
                </a:spcBef>
              </a:pPr>
              <a:r>
                <a:rPr lang="en-US" sz="1800"/>
                <a:t> 0</a:t>
              </a:r>
            </a:p>
          </p:txBody>
        </p:sp>
        <p:sp>
          <p:nvSpPr>
            <p:cNvPr id="113676" name="Line 12"/>
            <p:cNvSpPr>
              <a:spLocks noChangeShapeType="1"/>
            </p:cNvSpPr>
            <p:nvPr/>
          </p:nvSpPr>
          <p:spPr bwMode="auto">
            <a:xfrm>
              <a:off x="411" y="2699"/>
              <a:ext cx="231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677" name="Line 13"/>
            <p:cNvSpPr>
              <a:spLocks noChangeShapeType="1"/>
            </p:cNvSpPr>
            <p:nvPr/>
          </p:nvSpPr>
          <p:spPr bwMode="auto">
            <a:xfrm>
              <a:off x="417" y="3065"/>
              <a:ext cx="231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678" name="Line 14"/>
            <p:cNvSpPr>
              <a:spLocks noChangeShapeType="1"/>
            </p:cNvSpPr>
            <p:nvPr/>
          </p:nvSpPr>
          <p:spPr bwMode="auto">
            <a:xfrm>
              <a:off x="414" y="3422"/>
              <a:ext cx="231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679" name="Line 15"/>
            <p:cNvSpPr>
              <a:spLocks noChangeShapeType="1"/>
            </p:cNvSpPr>
            <p:nvPr/>
          </p:nvSpPr>
          <p:spPr bwMode="auto">
            <a:xfrm>
              <a:off x="408" y="2327"/>
              <a:ext cx="231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680" name="Line 16"/>
            <p:cNvSpPr>
              <a:spLocks noChangeShapeType="1"/>
            </p:cNvSpPr>
            <p:nvPr/>
          </p:nvSpPr>
          <p:spPr bwMode="auto">
            <a:xfrm>
              <a:off x="411" y="3617"/>
              <a:ext cx="2315" cy="0"/>
            </a:xfrm>
            <a:prstGeom prst="line">
              <a:avLst/>
            </a:prstGeom>
            <a:noFill/>
            <a:ln w="63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681" name="Line 17"/>
            <p:cNvSpPr>
              <a:spLocks noChangeShapeType="1"/>
            </p:cNvSpPr>
            <p:nvPr/>
          </p:nvSpPr>
          <p:spPr bwMode="auto">
            <a:xfrm>
              <a:off x="408" y="3236"/>
              <a:ext cx="2315" cy="0"/>
            </a:xfrm>
            <a:prstGeom prst="line">
              <a:avLst/>
            </a:prstGeom>
            <a:noFill/>
            <a:ln w="63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682" name="Line 18"/>
            <p:cNvSpPr>
              <a:spLocks noChangeShapeType="1"/>
            </p:cNvSpPr>
            <p:nvPr/>
          </p:nvSpPr>
          <p:spPr bwMode="auto">
            <a:xfrm>
              <a:off x="413" y="2881"/>
              <a:ext cx="2315" cy="0"/>
            </a:xfrm>
            <a:prstGeom prst="line">
              <a:avLst/>
            </a:prstGeom>
            <a:noFill/>
            <a:ln w="63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683" name="Line 19"/>
            <p:cNvSpPr>
              <a:spLocks noChangeShapeType="1"/>
            </p:cNvSpPr>
            <p:nvPr/>
          </p:nvSpPr>
          <p:spPr bwMode="auto">
            <a:xfrm>
              <a:off x="412" y="2505"/>
              <a:ext cx="2315" cy="0"/>
            </a:xfrm>
            <a:prstGeom prst="line">
              <a:avLst/>
            </a:prstGeom>
            <a:noFill/>
            <a:ln w="63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684" name="Line 20"/>
            <p:cNvSpPr>
              <a:spLocks noChangeShapeType="1"/>
            </p:cNvSpPr>
            <p:nvPr/>
          </p:nvSpPr>
          <p:spPr bwMode="auto">
            <a:xfrm>
              <a:off x="407" y="3784"/>
              <a:ext cx="231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685" name="Text Box 21"/>
            <p:cNvSpPr txBox="1">
              <a:spLocks noChangeArrowheads="1"/>
            </p:cNvSpPr>
            <p:nvPr/>
          </p:nvSpPr>
          <p:spPr bwMode="auto">
            <a:xfrm>
              <a:off x="643" y="3815"/>
              <a:ext cx="411" cy="2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 </a:t>
              </a:r>
              <a:endParaRPr lang="en-US"/>
            </a:p>
          </p:txBody>
        </p:sp>
        <p:sp>
          <p:nvSpPr>
            <p:cNvPr id="113686" name="Text Box 22"/>
            <p:cNvSpPr txBox="1">
              <a:spLocks noChangeArrowheads="1"/>
            </p:cNvSpPr>
            <p:nvPr/>
          </p:nvSpPr>
          <p:spPr bwMode="auto">
            <a:xfrm>
              <a:off x="1409" y="3814"/>
              <a:ext cx="411" cy="2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 </a:t>
              </a:r>
              <a:endParaRPr lang="en-US"/>
            </a:p>
          </p:txBody>
        </p:sp>
        <p:sp>
          <p:nvSpPr>
            <p:cNvPr id="113687" name="Text Box 23"/>
            <p:cNvSpPr txBox="1">
              <a:spLocks noChangeArrowheads="1"/>
            </p:cNvSpPr>
            <p:nvPr/>
          </p:nvSpPr>
          <p:spPr bwMode="auto">
            <a:xfrm>
              <a:off x="2190" y="3832"/>
              <a:ext cx="471" cy="2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 </a:t>
              </a:r>
              <a:endParaRPr lang="en-US"/>
            </a:p>
          </p:txBody>
        </p:sp>
      </p:grpSp>
      <p:sp>
        <p:nvSpPr>
          <p:cNvPr id="113688" name="Rectangle 24"/>
          <p:cNvSpPr>
            <a:spLocks noChangeArrowheads="1"/>
          </p:cNvSpPr>
          <p:nvPr/>
        </p:nvSpPr>
        <p:spPr bwMode="auto">
          <a:xfrm>
            <a:off x="1209675" y="3973513"/>
            <a:ext cx="261938" cy="1700212"/>
          </a:xfrm>
          <a:prstGeom prst="rect">
            <a:avLst/>
          </a:prstGeom>
          <a:solidFill>
            <a:srgbClr val="32C127"/>
          </a:solidFill>
          <a:ln w="19050">
            <a:solidFill>
              <a:srgbClr val="32C127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689" name="Rectangle 25"/>
          <p:cNvSpPr>
            <a:spLocks noChangeArrowheads="1"/>
          </p:cNvSpPr>
          <p:nvPr/>
        </p:nvSpPr>
        <p:spPr bwMode="auto">
          <a:xfrm>
            <a:off x="1485900" y="3673475"/>
            <a:ext cx="280988" cy="2000250"/>
          </a:xfrm>
          <a:prstGeom prst="rect">
            <a:avLst/>
          </a:prstGeom>
          <a:solidFill>
            <a:srgbClr val="FF6600"/>
          </a:solidFill>
          <a:ln w="1905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690" name="Rectangle 26"/>
          <p:cNvSpPr>
            <a:spLocks noChangeArrowheads="1"/>
          </p:cNvSpPr>
          <p:nvPr/>
        </p:nvSpPr>
        <p:spPr bwMode="auto">
          <a:xfrm>
            <a:off x="2466975" y="4394200"/>
            <a:ext cx="276225" cy="1274763"/>
          </a:xfrm>
          <a:prstGeom prst="rect">
            <a:avLst/>
          </a:prstGeom>
          <a:solidFill>
            <a:srgbClr val="32C127"/>
          </a:solidFill>
          <a:ln w="19050">
            <a:solidFill>
              <a:srgbClr val="32C127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691" name="Rectangle 27"/>
          <p:cNvSpPr>
            <a:spLocks noChangeArrowheads="1"/>
          </p:cNvSpPr>
          <p:nvPr/>
        </p:nvSpPr>
        <p:spPr bwMode="auto">
          <a:xfrm>
            <a:off x="2743200" y="4540250"/>
            <a:ext cx="295275" cy="1128713"/>
          </a:xfrm>
          <a:prstGeom prst="rect">
            <a:avLst/>
          </a:prstGeom>
          <a:solidFill>
            <a:srgbClr val="FF6600"/>
          </a:solidFill>
          <a:ln w="1905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692" name="Rectangle 28"/>
          <p:cNvSpPr>
            <a:spLocks noChangeArrowheads="1"/>
          </p:cNvSpPr>
          <p:nvPr/>
        </p:nvSpPr>
        <p:spPr bwMode="auto">
          <a:xfrm>
            <a:off x="3686175" y="5427663"/>
            <a:ext cx="290513" cy="246062"/>
          </a:xfrm>
          <a:prstGeom prst="rect">
            <a:avLst/>
          </a:prstGeom>
          <a:solidFill>
            <a:srgbClr val="32C127"/>
          </a:solidFill>
          <a:ln w="19050">
            <a:solidFill>
              <a:srgbClr val="32C127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693" name="Rectangle 29"/>
          <p:cNvSpPr>
            <a:spLocks noChangeArrowheads="1"/>
          </p:cNvSpPr>
          <p:nvPr/>
        </p:nvSpPr>
        <p:spPr bwMode="auto">
          <a:xfrm>
            <a:off x="3976688" y="5245100"/>
            <a:ext cx="295275" cy="428625"/>
          </a:xfrm>
          <a:prstGeom prst="rect">
            <a:avLst/>
          </a:prstGeom>
          <a:solidFill>
            <a:srgbClr val="FF6600"/>
          </a:solidFill>
          <a:ln w="1905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13694" name="Group 30"/>
          <p:cNvGrpSpPr>
            <a:grpSpLocks/>
          </p:cNvGrpSpPr>
          <p:nvPr/>
        </p:nvGrpSpPr>
        <p:grpSpPr bwMode="auto">
          <a:xfrm>
            <a:off x="4705350" y="3506788"/>
            <a:ext cx="4224338" cy="1792287"/>
            <a:chOff x="2758" y="2414"/>
            <a:chExt cx="2661" cy="1129"/>
          </a:xfrm>
        </p:grpSpPr>
        <p:sp>
          <p:nvSpPr>
            <p:cNvPr id="113695" name="Text Box 31"/>
            <p:cNvSpPr txBox="1">
              <a:spLocks noChangeArrowheads="1"/>
            </p:cNvSpPr>
            <p:nvPr/>
          </p:nvSpPr>
          <p:spPr bwMode="auto">
            <a:xfrm>
              <a:off x="2759" y="2417"/>
              <a:ext cx="2658" cy="112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/>
                <a:t>Pet	     Class A	Class B</a:t>
              </a:r>
              <a:endParaRPr lang="en-US" sz="2000"/>
            </a:p>
            <a:p>
              <a:pPr>
                <a:spcBef>
                  <a:spcPct val="50000"/>
                </a:spcBef>
              </a:pPr>
              <a:r>
                <a:rPr lang="en-US" sz="2000"/>
                <a:t>Dog	         12  	    14</a:t>
              </a:r>
            </a:p>
            <a:p>
              <a:pPr>
                <a:spcBef>
                  <a:spcPct val="50000"/>
                </a:spcBef>
              </a:pPr>
              <a:r>
                <a:rPr lang="en-US" sz="2000"/>
                <a:t>Cat	          9 	     8 </a:t>
              </a:r>
            </a:p>
            <a:p>
              <a:pPr>
                <a:spcBef>
                  <a:spcPct val="50000"/>
                </a:spcBef>
              </a:pPr>
              <a:r>
                <a:rPr lang="en-US" sz="2000"/>
                <a:t>Bird   		2  	     3</a:t>
              </a:r>
              <a:endParaRPr lang="en-US"/>
            </a:p>
          </p:txBody>
        </p:sp>
        <p:sp>
          <p:nvSpPr>
            <p:cNvPr id="113696" name="Line 32"/>
            <p:cNvSpPr>
              <a:spLocks noChangeShapeType="1"/>
            </p:cNvSpPr>
            <p:nvPr/>
          </p:nvSpPr>
          <p:spPr bwMode="auto">
            <a:xfrm>
              <a:off x="2760" y="2691"/>
              <a:ext cx="2657" cy="9"/>
            </a:xfrm>
            <a:prstGeom prst="line">
              <a:avLst/>
            </a:prstGeom>
            <a:noFill/>
            <a:ln w="28575">
              <a:solidFill>
                <a:srgbClr val="339966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697" name="Line 33"/>
            <p:cNvSpPr>
              <a:spLocks noChangeShapeType="1"/>
            </p:cNvSpPr>
            <p:nvPr/>
          </p:nvSpPr>
          <p:spPr bwMode="auto">
            <a:xfrm>
              <a:off x="3585" y="2417"/>
              <a:ext cx="0" cy="1123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698" name="Line 34"/>
            <p:cNvSpPr>
              <a:spLocks noChangeShapeType="1"/>
            </p:cNvSpPr>
            <p:nvPr/>
          </p:nvSpPr>
          <p:spPr bwMode="auto">
            <a:xfrm>
              <a:off x="4455" y="2414"/>
              <a:ext cx="0" cy="1123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699" name="Line 35"/>
            <p:cNvSpPr>
              <a:spLocks noChangeShapeType="1"/>
            </p:cNvSpPr>
            <p:nvPr/>
          </p:nvSpPr>
          <p:spPr bwMode="auto">
            <a:xfrm>
              <a:off x="2758" y="2965"/>
              <a:ext cx="2655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00" name="Line 36"/>
            <p:cNvSpPr>
              <a:spLocks noChangeShapeType="1"/>
            </p:cNvSpPr>
            <p:nvPr/>
          </p:nvSpPr>
          <p:spPr bwMode="auto">
            <a:xfrm>
              <a:off x="2764" y="3250"/>
              <a:ext cx="2655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3701" name="Text Box 37"/>
          <p:cNvSpPr txBox="1">
            <a:spLocks noChangeArrowheads="1"/>
          </p:cNvSpPr>
          <p:nvPr/>
        </p:nvSpPr>
        <p:spPr bwMode="auto">
          <a:xfrm>
            <a:off x="1120775" y="5684838"/>
            <a:ext cx="815975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Dog</a:t>
            </a:r>
            <a:endParaRPr lang="en-US"/>
          </a:p>
        </p:txBody>
      </p:sp>
      <p:sp>
        <p:nvSpPr>
          <p:cNvPr id="113702" name="Text Box 38"/>
          <p:cNvSpPr txBox="1">
            <a:spLocks noChangeArrowheads="1"/>
          </p:cNvSpPr>
          <p:nvPr/>
        </p:nvSpPr>
        <p:spPr bwMode="auto">
          <a:xfrm>
            <a:off x="2379663" y="5667375"/>
            <a:ext cx="652462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Cat</a:t>
            </a:r>
            <a:endParaRPr lang="en-US"/>
          </a:p>
        </p:txBody>
      </p:sp>
      <p:sp>
        <p:nvSpPr>
          <p:cNvPr id="113703" name="Text Box 39"/>
          <p:cNvSpPr txBox="1">
            <a:spLocks noChangeArrowheads="1"/>
          </p:cNvSpPr>
          <p:nvPr/>
        </p:nvSpPr>
        <p:spPr bwMode="auto">
          <a:xfrm>
            <a:off x="3633788" y="5667375"/>
            <a:ext cx="747712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Bird</a:t>
            </a:r>
            <a:endParaRPr lang="en-US"/>
          </a:p>
        </p:txBody>
      </p:sp>
      <p:sp>
        <p:nvSpPr>
          <p:cNvPr id="113704" name="Text Box 40"/>
          <p:cNvSpPr txBox="1">
            <a:spLocks noChangeArrowheads="1"/>
          </p:cNvSpPr>
          <p:nvPr/>
        </p:nvSpPr>
        <p:spPr bwMode="auto">
          <a:xfrm rot="-5392985">
            <a:off x="-1355724" y="3824287"/>
            <a:ext cx="325120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Number of pets</a:t>
            </a:r>
            <a:endParaRPr lang="en-US"/>
          </a:p>
        </p:txBody>
      </p:sp>
      <p:sp>
        <p:nvSpPr>
          <p:cNvPr id="113705" name="Text Box 41"/>
          <p:cNvSpPr txBox="1">
            <a:spLocks noChangeArrowheads="1"/>
          </p:cNvSpPr>
          <p:nvPr/>
        </p:nvSpPr>
        <p:spPr bwMode="auto">
          <a:xfrm rot="7015">
            <a:off x="944563" y="2660650"/>
            <a:ext cx="3251200" cy="7016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/>
              <a:t>Pets Owned in Two Classes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3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13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13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13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13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13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7" grpId="0" autoUpdateAnimBg="0"/>
      <p:bldP spid="113701" grpId="0" autoUpdateAnimBg="0"/>
      <p:bldP spid="113702" grpId="0" autoUpdateAnimBg="0"/>
      <p:bldP spid="113703" grpId="0" autoUpdateAnimBg="0"/>
      <p:bldP spid="113704" grpId="0" autoUpdateAnimBg="0"/>
      <p:bldP spid="113705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u="sng">
                <a:solidFill>
                  <a:srgbClr val="006699"/>
                </a:solidFill>
                <a:latin typeface="Arial Black" pitchFamily="27" charset="0"/>
              </a:rPr>
              <a:t>Try This</a:t>
            </a:r>
            <a:r>
              <a:rPr lang="en-US">
                <a:solidFill>
                  <a:srgbClr val="006699"/>
                </a:solidFill>
                <a:latin typeface="Arial Black" pitchFamily="27" charset="0"/>
              </a:rPr>
              <a:t>: Example 2</a:t>
            </a:r>
            <a:endParaRPr 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115715" name="Text Box 3"/>
          <p:cNvSpPr txBox="1">
            <a:spLocks noChangeArrowheads="1"/>
          </p:cNvSpPr>
          <p:nvPr/>
        </p:nvSpPr>
        <p:spPr bwMode="auto">
          <a:xfrm>
            <a:off x="280988" y="1676400"/>
            <a:ext cx="8374062" cy="4270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/>
              <a:t>Step 4: </a:t>
            </a:r>
            <a:r>
              <a:rPr lang="en-US" sz="2200"/>
              <a:t>Make a key to show what each bar represents.</a:t>
            </a:r>
          </a:p>
        </p:txBody>
      </p:sp>
      <p:grpSp>
        <p:nvGrpSpPr>
          <p:cNvPr id="115716" name="Group 4"/>
          <p:cNvGrpSpPr>
            <a:grpSpLocks/>
          </p:cNvGrpSpPr>
          <p:nvPr/>
        </p:nvGrpSpPr>
        <p:grpSpPr bwMode="auto">
          <a:xfrm>
            <a:off x="0" y="0"/>
            <a:ext cx="9144000" cy="6862763"/>
            <a:chOff x="0" y="-3"/>
            <a:chExt cx="5760" cy="4323"/>
          </a:xfrm>
        </p:grpSpPr>
        <p:pic>
          <p:nvPicPr>
            <p:cNvPr id="115717" name="Picture 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-3"/>
              <a:ext cx="576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15718" name="Picture 6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4126"/>
              <a:ext cx="576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15719" name="Text Box 7"/>
            <p:cNvSpPr txBox="1">
              <a:spLocks noChangeArrowheads="1"/>
            </p:cNvSpPr>
            <p:nvPr/>
          </p:nvSpPr>
          <p:spPr bwMode="auto">
            <a:xfrm>
              <a:off x="1" y="4128"/>
              <a:ext cx="66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chemeClr val="bg1"/>
                  </a:solidFill>
                </a:rPr>
                <a:t>Course 2</a:t>
              </a:r>
              <a:endParaRPr lang="en-US" sz="800" b="1">
                <a:latin typeface="Arial" pitchFamily="27" charset="0"/>
              </a:endParaRPr>
            </a:p>
          </p:txBody>
        </p:sp>
        <p:sp>
          <p:nvSpPr>
            <p:cNvPr id="115720" name="Text Box 8"/>
            <p:cNvSpPr txBox="1">
              <a:spLocks noChangeArrowheads="1"/>
            </p:cNvSpPr>
            <p:nvPr/>
          </p:nvSpPr>
          <p:spPr bwMode="auto">
            <a:xfrm>
              <a:off x="96" y="50"/>
              <a:ext cx="5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200" b="1">
                  <a:latin typeface="Arial Black" pitchFamily="27" charset="0"/>
                </a:rPr>
                <a:t>1-4</a:t>
              </a:r>
              <a:endParaRPr lang="en-US" sz="800">
                <a:latin typeface="Arial" pitchFamily="27" charset="0"/>
              </a:endParaRPr>
            </a:p>
          </p:txBody>
        </p:sp>
        <p:sp>
          <p:nvSpPr>
            <p:cNvPr id="115721" name="Text Box 9"/>
            <p:cNvSpPr txBox="1">
              <a:spLocks noChangeArrowheads="1"/>
            </p:cNvSpPr>
            <p:nvPr/>
          </p:nvSpPr>
          <p:spPr bwMode="auto">
            <a:xfrm>
              <a:off x="701" y="106"/>
              <a:ext cx="37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sz="3000">
                  <a:solidFill>
                    <a:schemeClr val="bg1"/>
                  </a:solidFill>
                  <a:latin typeface="Arial Black" pitchFamily="27" charset="0"/>
                </a:rPr>
                <a:t>Bar Graphs and Histograms</a:t>
              </a:r>
              <a:endParaRPr lang="en-US" sz="3200">
                <a:solidFill>
                  <a:schemeClr val="bg1"/>
                </a:solidFill>
                <a:latin typeface="Arial Black" pitchFamily="27" charset="0"/>
              </a:endParaRPr>
            </a:p>
          </p:txBody>
        </p:sp>
      </p:grpSp>
      <p:grpSp>
        <p:nvGrpSpPr>
          <p:cNvPr id="115722" name="Group 10"/>
          <p:cNvGrpSpPr>
            <a:grpSpLocks/>
          </p:cNvGrpSpPr>
          <p:nvPr/>
        </p:nvGrpSpPr>
        <p:grpSpPr bwMode="auto">
          <a:xfrm>
            <a:off x="390525" y="3135313"/>
            <a:ext cx="4160838" cy="3090862"/>
            <a:chOff x="111" y="2173"/>
            <a:chExt cx="2621" cy="1947"/>
          </a:xfrm>
        </p:grpSpPr>
        <p:sp>
          <p:nvSpPr>
            <p:cNvPr id="115723" name="Text Box 11"/>
            <p:cNvSpPr txBox="1">
              <a:spLocks noChangeArrowheads="1"/>
            </p:cNvSpPr>
            <p:nvPr/>
          </p:nvSpPr>
          <p:spPr bwMode="auto">
            <a:xfrm>
              <a:off x="111" y="2173"/>
              <a:ext cx="762" cy="1706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50000"/>
                </a:lnSpc>
                <a:spcBef>
                  <a:spcPct val="50000"/>
                </a:spcBef>
              </a:pPr>
              <a:r>
                <a:rPr lang="en-US" sz="1800"/>
                <a:t>16</a:t>
              </a:r>
            </a:p>
            <a:p>
              <a:pPr>
                <a:lnSpc>
                  <a:spcPct val="150000"/>
                </a:lnSpc>
                <a:spcBef>
                  <a:spcPct val="50000"/>
                </a:spcBef>
              </a:pPr>
              <a:r>
                <a:rPr lang="en-US" sz="1800"/>
                <a:t>12</a:t>
              </a:r>
            </a:p>
            <a:p>
              <a:pPr>
                <a:lnSpc>
                  <a:spcPct val="150000"/>
                </a:lnSpc>
                <a:spcBef>
                  <a:spcPct val="50000"/>
                </a:spcBef>
              </a:pPr>
              <a:r>
                <a:rPr lang="en-US" sz="1800"/>
                <a:t> 8</a:t>
              </a:r>
            </a:p>
            <a:p>
              <a:pPr>
                <a:lnSpc>
                  <a:spcPct val="150000"/>
                </a:lnSpc>
                <a:spcBef>
                  <a:spcPct val="50000"/>
                </a:spcBef>
              </a:pPr>
              <a:r>
                <a:rPr lang="en-US" sz="1800"/>
                <a:t> 4</a:t>
              </a:r>
            </a:p>
            <a:p>
              <a:pPr>
                <a:lnSpc>
                  <a:spcPct val="150000"/>
                </a:lnSpc>
                <a:spcBef>
                  <a:spcPct val="50000"/>
                </a:spcBef>
              </a:pPr>
              <a:r>
                <a:rPr lang="en-US" sz="1800"/>
                <a:t> 0</a:t>
              </a:r>
            </a:p>
          </p:txBody>
        </p:sp>
        <p:sp>
          <p:nvSpPr>
            <p:cNvPr id="115724" name="Line 12"/>
            <p:cNvSpPr>
              <a:spLocks noChangeShapeType="1"/>
            </p:cNvSpPr>
            <p:nvPr/>
          </p:nvSpPr>
          <p:spPr bwMode="auto">
            <a:xfrm>
              <a:off x="411" y="2699"/>
              <a:ext cx="231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25" name="Line 13"/>
            <p:cNvSpPr>
              <a:spLocks noChangeShapeType="1"/>
            </p:cNvSpPr>
            <p:nvPr/>
          </p:nvSpPr>
          <p:spPr bwMode="auto">
            <a:xfrm>
              <a:off x="417" y="3065"/>
              <a:ext cx="231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26" name="Line 14"/>
            <p:cNvSpPr>
              <a:spLocks noChangeShapeType="1"/>
            </p:cNvSpPr>
            <p:nvPr/>
          </p:nvSpPr>
          <p:spPr bwMode="auto">
            <a:xfrm>
              <a:off x="414" y="3422"/>
              <a:ext cx="231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27" name="Line 15"/>
            <p:cNvSpPr>
              <a:spLocks noChangeShapeType="1"/>
            </p:cNvSpPr>
            <p:nvPr/>
          </p:nvSpPr>
          <p:spPr bwMode="auto">
            <a:xfrm>
              <a:off x="408" y="2327"/>
              <a:ext cx="231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28" name="Line 16"/>
            <p:cNvSpPr>
              <a:spLocks noChangeShapeType="1"/>
            </p:cNvSpPr>
            <p:nvPr/>
          </p:nvSpPr>
          <p:spPr bwMode="auto">
            <a:xfrm>
              <a:off x="411" y="3617"/>
              <a:ext cx="2315" cy="0"/>
            </a:xfrm>
            <a:prstGeom prst="line">
              <a:avLst/>
            </a:prstGeom>
            <a:noFill/>
            <a:ln w="63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29" name="Line 17"/>
            <p:cNvSpPr>
              <a:spLocks noChangeShapeType="1"/>
            </p:cNvSpPr>
            <p:nvPr/>
          </p:nvSpPr>
          <p:spPr bwMode="auto">
            <a:xfrm>
              <a:off x="408" y="3236"/>
              <a:ext cx="2315" cy="0"/>
            </a:xfrm>
            <a:prstGeom prst="line">
              <a:avLst/>
            </a:prstGeom>
            <a:noFill/>
            <a:ln w="63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30" name="Line 18"/>
            <p:cNvSpPr>
              <a:spLocks noChangeShapeType="1"/>
            </p:cNvSpPr>
            <p:nvPr/>
          </p:nvSpPr>
          <p:spPr bwMode="auto">
            <a:xfrm>
              <a:off x="413" y="2881"/>
              <a:ext cx="2315" cy="0"/>
            </a:xfrm>
            <a:prstGeom prst="line">
              <a:avLst/>
            </a:prstGeom>
            <a:noFill/>
            <a:ln w="63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31" name="Line 19"/>
            <p:cNvSpPr>
              <a:spLocks noChangeShapeType="1"/>
            </p:cNvSpPr>
            <p:nvPr/>
          </p:nvSpPr>
          <p:spPr bwMode="auto">
            <a:xfrm>
              <a:off x="412" y="2505"/>
              <a:ext cx="2315" cy="0"/>
            </a:xfrm>
            <a:prstGeom prst="line">
              <a:avLst/>
            </a:prstGeom>
            <a:noFill/>
            <a:ln w="63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32" name="Line 20"/>
            <p:cNvSpPr>
              <a:spLocks noChangeShapeType="1"/>
            </p:cNvSpPr>
            <p:nvPr/>
          </p:nvSpPr>
          <p:spPr bwMode="auto">
            <a:xfrm>
              <a:off x="407" y="3784"/>
              <a:ext cx="231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33" name="Text Box 21"/>
            <p:cNvSpPr txBox="1">
              <a:spLocks noChangeArrowheads="1"/>
            </p:cNvSpPr>
            <p:nvPr/>
          </p:nvSpPr>
          <p:spPr bwMode="auto">
            <a:xfrm>
              <a:off x="643" y="3815"/>
              <a:ext cx="411" cy="2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 </a:t>
              </a:r>
              <a:endParaRPr lang="en-US"/>
            </a:p>
          </p:txBody>
        </p:sp>
        <p:sp>
          <p:nvSpPr>
            <p:cNvPr id="115734" name="Text Box 22"/>
            <p:cNvSpPr txBox="1">
              <a:spLocks noChangeArrowheads="1"/>
            </p:cNvSpPr>
            <p:nvPr/>
          </p:nvSpPr>
          <p:spPr bwMode="auto">
            <a:xfrm>
              <a:off x="1409" y="3814"/>
              <a:ext cx="411" cy="2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 </a:t>
              </a:r>
              <a:endParaRPr lang="en-US"/>
            </a:p>
          </p:txBody>
        </p:sp>
        <p:sp>
          <p:nvSpPr>
            <p:cNvPr id="115735" name="Text Box 23"/>
            <p:cNvSpPr txBox="1">
              <a:spLocks noChangeArrowheads="1"/>
            </p:cNvSpPr>
            <p:nvPr/>
          </p:nvSpPr>
          <p:spPr bwMode="auto">
            <a:xfrm>
              <a:off x="2190" y="3832"/>
              <a:ext cx="471" cy="2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 </a:t>
              </a:r>
              <a:endParaRPr lang="en-US"/>
            </a:p>
          </p:txBody>
        </p:sp>
      </p:grpSp>
      <p:sp>
        <p:nvSpPr>
          <p:cNvPr id="115736" name="Rectangle 24"/>
          <p:cNvSpPr>
            <a:spLocks noChangeArrowheads="1"/>
          </p:cNvSpPr>
          <p:nvPr/>
        </p:nvSpPr>
        <p:spPr bwMode="auto">
          <a:xfrm>
            <a:off x="1209675" y="3973513"/>
            <a:ext cx="261938" cy="1700212"/>
          </a:xfrm>
          <a:prstGeom prst="rect">
            <a:avLst/>
          </a:prstGeom>
          <a:solidFill>
            <a:srgbClr val="32C127"/>
          </a:solidFill>
          <a:ln w="19050">
            <a:solidFill>
              <a:srgbClr val="32C127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737" name="Rectangle 25"/>
          <p:cNvSpPr>
            <a:spLocks noChangeArrowheads="1"/>
          </p:cNvSpPr>
          <p:nvPr/>
        </p:nvSpPr>
        <p:spPr bwMode="auto">
          <a:xfrm>
            <a:off x="1485900" y="3673475"/>
            <a:ext cx="280988" cy="2000250"/>
          </a:xfrm>
          <a:prstGeom prst="rect">
            <a:avLst/>
          </a:prstGeom>
          <a:solidFill>
            <a:srgbClr val="FF6600"/>
          </a:solidFill>
          <a:ln w="1905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738" name="Rectangle 26"/>
          <p:cNvSpPr>
            <a:spLocks noChangeArrowheads="1"/>
          </p:cNvSpPr>
          <p:nvPr/>
        </p:nvSpPr>
        <p:spPr bwMode="auto">
          <a:xfrm>
            <a:off x="2466975" y="4394200"/>
            <a:ext cx="276225" cy="1274763"/>
          </a:xfrm>
          <a:prstGeom prst="rect">
            <a:avLst/>
          </a:prstGeom>
          <a:solidFill>
            <a:srgbClr val="32C127"/>
          </a:solidFill>
          <a:ln w="19050">
            <a:solidFill>
              <a:srgbClr val="32C127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739" name="Rectangle 27"/>
          <p:cNvSpPr>
            <a:spLocks noChangeArrowheads="1"/>
          </p:cNvSpPr>
          <p:nvPr/>
        </p:nvSpPr>
        <p:spPr bwMode="auto">
          <a:xfrm>
            <a:off x="2743200" y="4540250"/>
            <a:ext cx="295275" cy="1128713"/>
          </a:xfrm>
          <a:prstGeom prst="rect">
            <a:avLst/>
          </a:prstGeom>
          <a:solidFill>
            <a:srgbClr val="FF6600"/>
          </a:solidFill>
          <a:ln w="1905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740" name="Rectangle 28"/>
          <p:cNvSpPr>
            <a:spLocks noChangeArrowheads="1"/>
          </p:cNvSpPr>
          <p:nvPr/>
        </p:nvSpPr>
        <p:spPr bwMode="auto">
          <a:xfrm>
            <a:off x="3686175" y="5427663"/>
            <a:ext cx="290513" cy="246062"/>
          </a:xfrm>
          <a:prstGeom prst="rect">
            <a:avLst/>
          </a:prstGeom>
          <a:solidFill>
            <a:srgbClr val="32C127"/>
          </a:solidFill>
          <a:ln w="19050">
            <a:solidFill>
              <a:srgbClr val="32C127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741" name="Rectangle 29"/>
          <p:cNvSpPr>
            <a:spLocks noChangeArrowheads="1"/>
          </p:cNvSpPr>
          <p:nvPr/>
        </p:nvSpPr>
        <p:spPr bwMode="auto">
          <a:xfrm>
            <a:off x="3976688" y="5245100"/>
            <a:ext cx="295275" cy="428625"/>
          </a:xfrm>
          <a:prstGeom prst="rect">
            <a:avLst/>
          </a:prstGeom>
          <a:solidFill>
            <a:srgbClr val="FF6600"/>
          </a:solidFill>
          <a:ln w="1905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15742" name="Group 30"/>
          <p:cNvGrpSpPr>
            <a:grpSpLocks/>
          </p:cNvGrpSpPr>
          <p:nvPr/>
        </p:nvGrpSpPr>
        <p:grpSpPr bwMode="auto">
          <a:xfrm>
            <a:off x="4705350" y="3506788"/>
            <a:ext cx="4224338" cy="1792287"/>
            <a:chOff x="2758" y="2414"/>
            <a:chExt cx="2661" cy="1129"/>
          </a:xfrm>
        </p:grpSpPr>
        <p:sp>
          <p:nvSpPr>
            <p:cNvPr id="115743" name="Text Box 31"/>
            <p:cNvSpPr txBox="1">
              <a:spLocks noChangeArrowheads="1"/>
            </p:cNvSpPr>
            <p:nvPr/>
          </p:nvSpPr>
          <p:spPr bwMode="auto">
            <a:xfrm>
              <a:off x="2759" y="2417"/>
              <a:ext cx="2658" cy="112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/>
                <a:t>Pet	     Class A	Class B</a:t>
              </a:r>
              <a:endParaRPr lang="en-US" sz="2000"/>
            </a:p>
            <a:p>
              <a:pPr>
                <a:spcBef>
                  <a:spcPct val="50000"/>
                </a:spcBef>
              </a:pPr>
              <a:r>
                <a:rPr lang="en-US" sz="2000"/>
                <a:t>Dog	         12  	    14</a:t>
              </a:r>
            </a:p>
            <a:p>
              <a:pPr>
                <a:spcBef>
                  <a:spcPct val="50000"/>
                </a:spcBef>
              </a:pPr>
              <a:r>
                <a:rPr lang="en-US" sz="2000"/>
                <a:t>Cat	          9 	     8 </a:t>
              </a:r>
            </a:p>
            <a:p>
              <a:pPr>
                <a:spcBef>
                  <a:spcPct val="50000"/>
                </a:spcBef>
              </a:pPr>
              <a:r>
                <a:rPr lang="en-US" sz="2000"/>
                <a:t>Bird   		2  	     3</a:t>
              </a:r>
              <a:endParaRPr lang="en-US"/>
            </a:p>
          </p:txBody>
        </p:sp>
        <p:sp>
          <p:nvSpPr>
            <p:cNvPr id="115744" name="Line 32"/>
            <p:cNvSpPr>
              <a:spLocks noChangeShapeType="1"/>
            </p:cNvSpPr>
            <p:nvPr/>
          </p:nvSpPr>
          <p:spPr bwMode="auto">
            <a:xfrm>
              <a:off x="2760" y="2691"/>
              <a:ext cx="2657" cy="9"/>
            </a:xfrm>
            <a:prstGeom prst="line">
              <a:avLst/>
            </a:prstGeom>
            <a:noFill/>
            <a:ln w="28575">
              <a:solidFill>
                <a:srgbClr val="339966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45" name="Line 33"/>
            <p:cNvSpPr>
              <a:spLocks noChangeShapeType="1"/>
            </p:cNvSpPr>
            <p:nvPr/>
          </p:nvSpPr>
          <p:spPr bwMode="auto">
            <a:xfrm>
              <a:off x="3585" y="2417"/>
              <a:ext cx="0" cy="1123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46" name="Line 34"/>
            <p:cNvSpPr>
              <a:spLocks noChangeShapeType="1"/>
            </p:cNvSpPr>
            <p:nvPr/>
          </p:nvSpPr>
          <p:spPr bwMode="auto">
            <a:xfrm>
              <a:off x="4455" y="2414"/>
              <a:ext cx="0" cy="1123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47" name="Line 35"/>
            <p:cNvSpPr>
              <a:spLocks noChangeShapeType="1"/>
            </p:cNvSpPr>
            <p:nvPr/>
          </p:nvSpPr>
          <p:spPr bwMode="auto">
            <a:xfrm>
              <a:off x="2758" y="2965"/>
              <a:ext cx="2655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48" name="Line 36"/>
            <p:cNvSpPr>
              <a:spLocks noChangeShapeType="1"/>
            </p:cNvSpPr>
            <p:nvPr/>
          </p:nvSpPr>
          <p:spPr bwMode="auto">
            <a:xfrm>
              <a:off x="2764" y="3250"/>
              <a:ext cx="2655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5749" name="Text Box 37"/>
          <p:cNvSpPr txBox="1">
            <a:spLocks noChangeArrowheads="1"/>
          </p:cNvSpPr>
          <p:nvPr/>
        </p:nvSpPr>
        <p:spPr bwMode="auto">
          <a:xfrm>
            <a:off x="1120775" y="5684838"/>
            <a:ext cx="815975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Dog</a:t>
            </a:r>
            <a:endParaRPr lang="en-US"/>
          </a:p>
        </p:txBody>
      </p:sp>
      <p:sp>
        <p:nvSpPr>
          <p:cNvPr id="115750" name="Text Box 38"/>
          <p:cNvSpPr txBox="1">
            <a:spLocks noChangeArrowheads="1"/>
          </p:cNvSpPr>
          <p:nvPr/>
        </p:nvSpPr>
        <p:spPr bwMode="auto">
          <a:xfrm>
            <a:off x="2379663" y="5667375"/>
            <a:ext cx="652462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Cat</a:t>
            </a:r>
            <a:endParaRPr lang="en-US"/>
          </a:p>
        </p:txBody>
      </p:sp>
      <p:sp>
        <p:nvSpPr>
          <p:cNvPr id="115751" name="Text Box 39"/>
          <p:cNvSpPr txBox="1">
            <a:spLocks noChangeArrowheads="1"/>
          </p:cNvSpPr>
          <p:nvPr/>
        </p:nvSpPr>
        <p:spPr bwMode="auto">
          <a:xfrm>
            <a:off x="3633788" y="5667375"/>
            <a:ext cx="747712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Bird</a:t>
            </a:r>
            <a:endParaRPr lang="en-US"/>
          </a:p>
        </p:txBody>
      </p:sp>
      <p:sp>
        <p:nvSpPr>
          <p:cNvPr id="115752" name="Text Box 40"/>
          <p:cNvSpPr txBox="1">
            <a:spLocks noChangeArrowheads="1"/>
          </p:cNvSpPr>
          <p:nvPr/>
        </p:nvSpPr>
        <p:spPr bwMode="auto">
          <a:xfrm rot="-5392985">
            <a:off x="-1355724" y="3824287"/>
            <a:ext cx="325120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Number of pets</a:t>
            </a:r>
            <a:endParaRPr lang="en-US"/>
          </a:p>
        </p:txBody>
      </p:sp>
      <p:sp>
        <p:nvSpPr>
          <p:cNvPr id="115753" name="Text Box 41"/>
          <p:cNvSpPr txBox="1">
            <a:spLocks noChangeArrowheads="1"/>
          </p:cNvSpPr>
          <p:nvPr/>
        </p:nvSpPr>
        <p:spPr bwMode="auto">
          <a:xfrm rot="7015">
            <a:off x="944563" y="2660650"/>
            <a:ext cx="3251200" cy="7016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/>
              <a:t>Pets Owned in Two Classes</a:t>
            </a:r>
            <a:endParaRPr lang="en-US"/>
          </a:p>
        </p:txBody>
      </p:sp>
      <p:sp>
        <p:nvSpPr>
          <p:cNvPr id="115754" name="Rectangle 42"/>
          <p:cNvSpPr>
            <a:spLocks noChangeArrowheads="1"/>
          </p:cNvSpPr>
          <p:nvPr/>
        </p:nvSpPr>
        <p:spPr bwMode="auto">
          <a:xfrm>
            <a:off x="796925" y="6205538"/>
            <a:ext cx="246063" cy="246062"/>
          </a:xfrm>
          <a:prstGeom prst="rect">
            <a:avLst/>
          </a:prstGeom>
          <a:solidFill>
            <a:srgbClr val="32C127"/>
          </a:solidFill>
          <a:ln w="19050">
            <a:solidFill>
              <a:srgbClr val="32C127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755" name="Rectangle 43"/>
          <p:cNvSpPr>
            <a:spLocks noChangeArrowheads="1"/>
          </p:cNvSpPr>
          <p:nvPr/>
        </p:nvSpPr>
        <p:spPr bwMode="auto">
          <a:xfrm>
            <a:off x="2460625" y="6235700"/>
            <a:ext cx="246063" cy="246063"/>
          </a:xfrm>
          <a:prstGeom prst="rect">
            <a:avLst/>
          </a:prstGeom>
          <a:solidFill>
            <a:srgbClr val="FF6600"/>
          </a:solidFill>
          <a:ln w="1905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756" name="Text Box 44"/>
          <p:cNvSpPr txBox="1">
            <a:spLocks noChangeArrowheads="1"/>
          </p:cNvSpPr>
          <p:nvPr/>
        </p:nvSpPr>
        <p:spPr bwMode="auto">
          <a:xfrm>
            <a:off x="1009650" y="6143625"/>
            <a:ext cx="1223963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Class A</a:t>
            </a:r>
            <a:endParaRPr lang="en-US"/>
          </a:p>
        </p:txBody>
      </p:sp>
      <p:sp>
        <p:nvSpPr>
          <p:cNvPr id="115757" name="Text Box 45"/>
          <p:cNvSpPr txBox="1">
            <a:spLocks noChangeArrowheads="1"/>
          </p:cNvSpPr>
          <p:nvPr/>
        </p:nvSpPr>
        <p:spPr bwMode="auto">
          <a:xfrm>
            <a:off x="2686050" y="6161088"/>
            <a:ext cx="1223963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Class B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5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5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5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5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57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5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5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57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57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5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5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57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57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5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5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57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57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5" grpId="0" autoUpdateAnimBg="0"/>
      <p:bldP spid="115754" grpId="0" animBg="1"/>
      <p:bldP spid="115755" grpId="0" animBg="1"/>
      <p:bldP spid="115756" grpId="0" autoUpdateAnimBg="0"/>
      <p:bldP spid="11575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241300" y="1344613"/>
            <a:ext cx="8378825" cy="4389437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</a:pPr>
            <a:r>
              <a:rPr lang="en-US" sz="2800" b="1">
                <a:solidFill>
                  <a:schemeClr val="accent2"/>
                </a:solidFill>
              </a:rPr>
              <a:t>Warm Up</a:t>
            </a:r>
            <a:endParaRPr lang="en-US" sz="2800"/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b="1"/>
              <a:t>Use the data below to answer the questions.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b="1"/>
              <a:t>35, 45, 48, 53, 53, 27, 66, 36, 24 </a:t>
            </a:r>
          </a:p>
          <a:p>
            <a:pPr>
              <a:lnSpc>
                <a:spcPct val="170000"/>
              </a:lnSpc>
              <a:spcBef>
                <a:spcPct val="20000"/>
              </a:spcBef>
            </a:pPr>
            <a:r>
              <a:rPr lang="en-US" b="1"/>
              <a:t>1. </a:t>
            </a:r>
            <a:r>
              <a:rPr lang="en-US"/>
              <a:t>What is the mean?</a:t>
            </a:r>
          </a:p>
          <a:p>
            <a:pPr>
              <a:lnSpc>
                <a:spcPct val="170000"/>
              </a:lnSpc>
              <a:spcBef>
                <a:spcPct val="20000"/>
              </a:spcBef>
            </a:pPr>
            <a:r>
              <a:rPr lang="en-US" b="1"/>
              <a:t>2. </a:t>
            </a:r>
            <a:r>
              <a:rPr lang="en-US"/>
              <a:t>What is the median?</a:t>
            </a:r>
          </a:p>
          <a:p>
            <a:pPr>
              <a:lnSpc>
                <a:spcPct val="170000"/>
              </a:lnSpc>
              <a:spcBef>
                <a:spcPct val="20000"/>
              </a:spcBef>
            </a:pPr>
            <a:r>
              <a:rPr lang="en-US" b="1"/>
              <a:t>3. </a:t>
            </a:r>
            <a:r>
              <a:rPr lang="en-US"/>
              <a:t>What is the mode?</a:t>
            </a:r>
          </a:p>
          <a:p>
            <a:pPr>
              <a:lnSpc>
                <a:spcPct val="170000"/>
              </a:lnSpc>
              <a:spcBef>
                <a:spcPct val="20000"/>
              </a:spcBef>
            </a:pPr>
            <a:r>
              <a:rPr lang="en-US" b="1"/>
              <a:t>4. </a:t>
            </a:r>
            <a:r>
              <a:rPr lang="en-US"/>
              <a:t>What is the range?</a:t>
            </a:r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4035425" y="2806700"/>
            <a:ext cx="571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43</a:t>
            </a:r>
            <a:endParaRPr lang="en-US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4068763" y="3495675"/>
            <a:ext cx="571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45</a:t>
            </a:r>
            <a:endParaRPr lang="en-US"/>
          </a:p>
        </p:txBody>
      </p:sp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4090988" y="4197350"/>
            <a:ext cx="571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53</a:t>
            </a:r>
            <a:endParaRPr lang="en-US"/>
          </a:p>
        </p:txBody>
      </p:sp>
      <p:sp>
        <p:nvSpPr>
          <p:cNvPr id="10267" name="Text Box 27"/>
          <p:cNvSpPr txBox="1">
            <a:spLocks noChangeArrowheads="1"/>
          </p:cNvSpPr>
          <p:nvPr/>
        </p:nvSpPr>
        <p:spPr bwMode="auto">
          <a:xfrm>
            <a:off x="4098925" y="4959350"/>
            <a:ext cx="12192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42</a:t>
            </a:r>
            <a:endParaRPr lang="en-US"/>
          </a:p>
        </p:txBody>
      </p:sp>
      <p:grpSp>
        <p:nvGrpSpPr>
          <p:cNvPr id="10298" name="Group 58"/>
          <p:cNvGrpSpPr>
            <a:grpSpLocks/>
          </p:cNvGrpSpPr>
          <p:nvPr/>
        </p:nvGrpSpPr>
        <p:grpSpPr bwMode="auto">
          <a:xfrm>
            <a:off x="0" y="0"/>
            <a:ext cx="9144000" cy="6862763"/>
            <a:chOff x="0" y="-3"/>
            <a:chExt cx="5760" cy="4323"/>
          </a:xfrm>
        </p:grpSpPr>
        <p:pic>
          <p:nvPicPr>
            <p:cNvPr id="10299" name="Picture 59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-3"/>
              <a:ext cx="576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300" name="Picture 60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4126"/>
              <a:ext cx="576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0301" name="Text Box 61"/>
            <p:cNvSpPr txBox="1">
              <a:spLocks noChangeArrowheads="1"/>
            </p:cNvSpPr>
            <p:nvPr/>
          </p:nvSpPr>
          <p:spPr bwMode="auto">
            <a:xfrm>
              <a:off x="1" y="4128"/>
              <a:ext cx="66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chemeClr val="bg1"/>
                  </a:solidFill>
                </a:rPr>
                <a:t>Course 2</a:t>
              </a:r>
              <a:endParaRPr lang="en-US" sz="800" b="1">
                <a:latin typeface="Arial" pitchFamily="27" charset="0"/>
              </a:endParaRPr>
            </a:p>
          </p:txBody>
        </p:sp>
        <p:sp>
          <p:nvSpPr>
            <p:cNvPr id="10302" name="Text Box 62"/>
            <p:cNvSpPr txBox="1">
              <a:spLocks noChangeArrowheads="1"/>
            </p:cNvSpPr>
            <p:nvPr/>
          </p:nvSpPr>
          <p:spPr bwMode="auto">
            <a:xfrm>
              <a:off x="96" y="50"/>
              <a:ext cx="5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200" b="1">
                  <a:latin typeface="Arial Black" pitchFamily="27" charset="0"/>
                </a:rPr>
                <a:t>1-4</a:t>
              </a:r>
              <a:endParaRPr lang="en-US" sz="800">
                <a:latin typeface="Arial" pitchFamily="27" charset="0"/>
              </a:endParaRPr>
            </a:p>
          </p:txBody>
        </p:sp>
        <p:sp>
          <p:nvSpPr>
            <p:cNvPr id="10303" name="Text Box 63"/>
            <p:cNvSpPr txBox="1">
              <a:spLocks noChangeArrowheads="1"/>
            </p:cNvSpPr>
            <p:nvPr/>
          </p:nvSpPr>
          <p:spPr bwMode="auto">
            <a:xfrm>
              <a:off x="701" y="106"/>
              <a:ext cx="37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sz="3000">
                  <a:solidFill>
                    <a:schemeClr val="bg1"/>
                  </a:solidFill>
                  <a:latin typeface="Arial Black" pitchFamily="27" charset="0"/>
                </a:rPr>
                <a:t>Bar Graphs and Histograms</a:t>
              </a:r>
              <a:endParaRPr lang="en-US" sz="3200">
                <a:solidFill>
                  <a:schemeClr val="bg1"/>
                </a:solidFill>
                <a:latin typeface="Arial Black" pitchFamily="27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autoUpdateAnimBg="0"/>
      <p:bldP spid="10246" grpId="0" autoUpdateAnimBg="0"/>
      <p:bldP spid="10266" grpId="0" autoUpdateAnimBg="0"/>
      <p:bldP spid="10267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78" name="Text Box 14"/>
          <p:cNvSpPr txBox="1">
            <a:spLocks noChangeArrowheads="1"/>
          </p:cNvSpPr>
          <p:nvPr/>
        </p:nvSpPr>
        <p:spPr bwMode="auto">
          <a:xfrm>
            <a:off x="315913" y="1606550"/>
            <a:ext cx="8585200" cy="11874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 </a:t>
            </a:r>
            <a:r>
              <a:rPr lang="en-US" b="1" u="sng"/>
              <a:t>histogram</a:t>
            </a:r>
            <a:r>
              <a:rPr lang="en-US"/>
              <a:t> is a bar graph that shows the frequency of data within equal intervals. There is no space between the bars in a histogram.</a:t>
            </a:r>
          </a:p>
        </p:txBody>
      </p:sp>
      <p:grpSp>
        <p:nvGrpSpPr>
          <p:cNvPr id="88081" name="Group 17"/>
          <p:cNvGrpSpPr>
            <a:grpSpLocks/>
          </p:cNvGrpSpPr>
          <p:nvPr/>
        </p:nvGrpSpPr>
        <p:grpSpPr bwMode="auto">
          <a:xfrm>
            <a:off x="0" y="0"/>
            <a:ext cx="9144000" cy="6862763"/>
            <a:chOff x="0" y="-3"/>
            <a:chExt cx="5760" cy="4323"/>
          </a:xfrm>
        </p:grpSpPr>
        <p:pic>
          <p:nvPicPr>
            <p:cNvPr id="88082" name="Picture 18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-3"/>
              <a:ext cx="576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8083" name="Picture 19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4126"/>
              <a:ext cx="576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8084" name="Text Box 20"/>
            <p:cNvSpPr txBox="1">
              <a:spLocks noChangeArrowheads="1"/>
            </p:cNvSpPr>
            <p:nvPr/>
          </p:nvSpPr>
          <p:spPr bwMode="auto">
            <a:xfrm>
              <a:off x="1" y="4128"/>
              <a:ext cx="66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chemeClr val="bg1"/>
                  </a:solidFill>
                </a:rPr>
                <a:t>Course 2</a:t>
              </a:r>
              <a:endParaRPr lang="en-US" sz="800" b="1">
                <a:latin typeface="Arial" pitchFamily="27" charset="0"/>
              </a:endParaRPr>
            </a:p>
          </p:txBody>
        </p:sp>
        <p:sp>
          <p:nvSpPr>
            <p:cNvPr id="88085" name="Text Box 21"/>
            <p:cNvSpPr txBox="1">
              <a:spLocks noChangeArrowheads="1"/>
            </p:cNvSpPr>
            <p:nvPr/>
          </p:nvSpPr>
          <p:spPr bwMode="auto">
            <a:xfrm>
              <a:off x="96" y="50"/>
              <a:ext cx="5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200" b="1">
                  <a:latin typeface="Arial Black" pitchFamily="27" charset="0"/>
                </a:rPr>
                <a:t>1-4</a:t>
              </a:r>
              <a:endParaRPr lang="en-US" sz="800">
                <a:latin typeface="Arial" pitchFamily="27" charset="0"/>
              </a:endParaRPr>
            </a:p>
          </p:txBody>
        </p:sp>
        <p:sp>
          <p:nvSpPr>
            <p:cNvPr id="88086" name="Text Box 22"/>
            <p:cNvSpPr txBox="1">
              <a:spLocks noChangeArrowheads="1"/>
            </p:cNvSpPr>
            <p:nvPr/>
          </p:nvSpPr>
          <p:spPr bwMode="auto">
            <a:xfrm>
              <a:off x="701" y="106"/>
              <a:ext cx="37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sz="3000">
                  <a:solidFill>
                    <a:schemeClr val="bg1"/>
                  </a:solidFill>
                  <a:latin typeface="Arial Black" pitchFamily="27" charset="0"/>
                </a:rPr>
                <a:t>Bar Graphs and Histograms</a:t>
              </a:r>
              <a:endParaRPr lang="en-US" sz="3200">
                <a:solidFill>
                  <a:schemeClr val="bg1"/>
                </a:solidFill>
                <a:latin typeface="Arial Black" pitchFamily="27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8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8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8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8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78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ext Box 2"/>
          <p:cNvSpPr txBox="1">
            <a:spLocks noChangeArrowheads="1"/>
          </p:cNvSpPr>
          <p:nvPr/>
        </p:nvSpPr>
        <p:spPr bwMode="auto">
          <a:xfrm>
            <a:off x="304800" y="1436688"/>
            <a:ext cx="861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The table below shows the number of hours students watch TV in one week. Make a histogram of the data.</a:t>
            </a:r>
            <a:endParaRPr lang="en-US">
              <a:latin typeface="Times" pitchFamily="27" charset="0"/>
            </a:endParaRPr>
          </a:p>
        </p:txBody>
      </p:sp>
      <p:sp>
        <p:nvSpPr>
          <p:cNvPr id="94211" name="Text Box 3"/>
          <p:cNvSpPr txBox="1">
            <a:spLocks noChangeArrowheads="1"/>
          </p:cNvSpPr>
          <p:nvPr/>
        </p:nvSpPr>
        <p:spPr bwMode="auto">
          <a:xfrm>
            <a:off x="0" y="92233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006699"/>
                </a:solidFill>
                <a:latin typeface="Arial Black" pitchFamily="27" charset="0"/>
              </a:rPr>
              <a:t>Additional Example 3: Making a Histogram</a:t>
            </a:r>
            <a:endParaRPr 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94218" name="Text Box 10"/>
          <p:cNvSpPr txBox="1">
            <a:spLocks noChangeArrowheads="1"/>
          </p:cNvSpPr>
          <p:nvPr/>
        </p:nvSpPr>
        <p:spPr bwMode="auto">
          <a:xfrm>
            <a:off x="301625" y="2260600"/>
            <a:ext cx="3633788" cy="10064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Step 1: </a:t>
            </a:r>
            <a:r>
              <a:rPr lang="en-US" sz="2000"/>
              <a:t>Make a frequency table of the data. Be sure to use equal intervals.</a:t>
            </a:r>
            <a:endParaRPr lang="en-US"/>
          </a:p>
        </p:txBody>
      </p:sp>
      <p:grpSp>
        <p:nvGrpSpPr>
          <p:cNvPr id="94220" name="Group 12"/>
          <p:cNvGrpSpPr>
            <a:grpSpLocks/>
          </p:cNvGrpSpPr>
          <p:nvPr/>
        </p:nvGrpSpPr>
        <p:grpSpPr bwMode="auto">
          <a:xfrm>
            <a:off x="0" y="0"/>
            <a:ext cx="9144000" cy="6862763"/>
            <a:chOff x="0" y="-3"/>
            <a:chExt cx="5760" cy="4323"/>
          </a:xfrm>
        </p:grpSpPr>
        <p:pic>
          <p:nvPicPr>
            <p:cNvPr id="94221" name="Picture 1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-3"/>
              <a:ext cx="576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4222" name="Picture 1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4126"/>
              <a:ext cx="576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94223" name="Text Box 15"/>
            <p:cNvSpPr txBox="1">
              <a:spLocks noChangeArrowheads="1"/>
            </p:cNvSpPr>
            <p:nvPr/>
          </p:nvSpPr>
          <p:spPr bwMode="auto">
            <a:xfrm>
              <a:off x="1" y="4128"/>
              <a:ext cx="66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chemeClr val="bg1"/>
                  </a:solidFill>
                </a:rPr>
                <a:t>Course 2</a:t>
              </a:r>
              <a:endParaRPr lang="en-US" sz="800" b="1">
                <a:latin typeface="Arial" pitchFamily="27" charset="0"/>
              </a:endParaRPr>
            </a:p>
          </p:txBody>
        </p:sp>
        <p:sp>
          <p:nvSpPr>
            <p:cNvPr id="94224" name="Text Box 16"/>
            <p:cNvSpPr txBox="1">
              <a:spLocks noChangeArrowheads="1"/>
            </p:cNvSpPr>
            <p:nvPr/>
          </p:nvSpPr>
          <p:spPr bwMode="auto">
            <a:xfrm>
              <a:off x="96" y="50"/>
              <a:ext cx="5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200" b="1">
                  <a:latin typeface="Arial Black" pitchFamily="27" charset="0"/>
                </a:rPr>
                <a:t>1-4</a:t>
              </a:r>
              <a:endParaRPr lang="en-US" sz="800">
                <a:latin typeface="Arial" pitchFamily="27" charset="0"/>
              </a:endParaRPr>
            </a:p>
          </p:txBody>
        </p:sp>
        <p:sp>
          <p:nvSpPr>
            <p:cNvPr id="94225" name="Text Box 17"/>
            <p:cNvSpPr txBox="1">
              <a:spLocks noChangeArrowheads="1"/>
            </p:cNvSpPr>
            <p:nvPr/>
          </p:nvSpPr>
          <p:spPr bwMode="auto">
            <a:xfrm>
              <a:off x="701" y="106"/>
              <a:ext cx="37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sz="3000">
                  <a:solidFill>
                    <a:schemeClr val="bg1"/>
                  </a:solidFill>
                  <a:latin typeface="Arial Black" pitchFamily="27" charset="0"/>
                </a:rPr>
                <a:t>Bar Graphs and Histograms</a:t>
              </a:r>
              <a:endParaRPr lang="en-US" sz="3200">
                <a:solidFill>
                  <a:schemeClr val="bg1"/>
                </a:solidFill>
                <a:latin typeface="Arial Black" pitchFamily="27" charset="0"/>
              </a:endParaRPr>
            </a:p>
          </p:txBody>
        </p:sp>
      </p:grpSp>
      <p:grpSp>
        <p:nvGrpSpPr>
          <p:cNvPr id="94250" name="Group 42"/>
          <p:cNvGrpSpPr>
            <a:grpSpLocks/>
          </p:cNvGrpSpPr>
          <p:nvPr/>
        </p:nvGrpSpPr>
        <p:grpSpPr bwMode="auto">
          <a:xfrm>
            <a:off x="4718050" y="2525713"/>
            <a:ext cx="3937000" cy="2359025"/>
            <a:chOff x="2972" y="1465"/>
            <a:chExt cx="2480" cy="1486"/>
          </a:xfrm>
        </p:grpSpPr>
        <p:grpSp>
          <p:nvGrpSpPr>
            <p:cNvPr id="94248" name="Group 40"/>
            <p:cNvGrpSpPr>
              <a:grpSpLocks/>
            </p:cNvGrpSpPr>
            <p:nvPr/>
          </p:nvGrpSpPr>
          <p:grpSpPr bwMode="auto">
            <a:xfrm>
              <a:off x="2972" y="1722"/>
              <a:ext cx="2480" cy="1229"/>
              <a:chOff x="357" y="1560"/>
              <a:chExt cx="2480" cy="1229"/>
            </a:xfrm>
          </p:grpSpPr>
          <p:sp>
            <p:nvSpPr>
              <p:cNvPr id="94228" name="Text Box 20"/>
              <p:cNvSpPr txBox="1">
                <a:spLocks noChangeArrowheads="1"/>
              </p:cNvSpPr>
              <p:nvPr/>
            </p:nvSpPr>
            <p:spPr bwMode="auto">
              <a:xfrm>
                <a:off x="1551" y="1624"/>
                <a:ext cx="1286" cy="1158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2000"/>
                  <a:t>6   ///</a:t>
                </a:r>
              </a:p>
              <a:p>
                <a:pPr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2000"/>
                  <a:t>7   ////  ////</a:t>
                </a:r>
              </a:p>
              <a:p>
                <a:pPr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2000"/>
                  <a:t>8   ///</a:t>
                </a:r>
              </a:p>
              <a:p>
                <a:pPr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2000"/>
                  <a:t>9   ////</a:t>
                </a:r>
                <a:endParaRPr lang="en-US"/>
              </a:p>
              <a:p>
                <a:pPr>
                  <a:lnSpc>
                    <a:spcPct val="70000"/>
                  </a:lnSpc>
                  <a:spcBef>
                    <a:spcPct val="50000"/>
                  </a:spcBef>
                </a:pPr>
                <a:endParaRPr lang="en-US"/>
              </a:p>
            </p:txBody>
          </p:sp>
          <p:grpSp>
            <p:nvGrpSpPr>
              <p:cNvPr id="94247" name="Group 39"/>
              <p:cNvGrpSpPr>
                <a:grpSpLocks/>
              </p:cNvGrpSpPr>
              <p:nvPr/>
            </p:nvGrpSpPr>
            <p:grpSpPr bwMode="auto">
              <a:xfrm>
                <a:off x="357" y="1560"/>
                <a:ext cx="2286" cy="1229"/>
                <a:chOff x="357" y="1560"/>
                <a:chExt cx="2286" cy="1229"/>
              </a:xfrm>
            </p:grpSpPr>
            <p:sp>
              <p:nvSpPr>
                <p:cNvPr id="94227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412" y="1620"/>
                  <a:ext cx="1586" cy="1112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lnSpc>
                      <a:spcPct val="70000"/>
                    </a:lnSpc>
                    <a:spcBef>
                      <a:spcPct val="50000"/>
                    </a:spcBef>
                  </a:pPr>
                  <a:r>
                    <a:rPr lang="en-US" sz="2000"/>
                    <a:t>1   //</a:t>
                  </a:r>
                </a:p>
                <a:p>
                  <a:pPr>
                    <a:lnSpc>
                      <a:spcPct val="70000"/>
                    </a:lnSpc>
                    <a:spcBef>
                      <a:spcPct val="50000"/>
                    </a:spcBef>
                  </a:pPr>
                  <a:r>
                    <a:rPr lang="en-US" sz="2000"/>
                    <a:t>2   ////</a:t>
                  </a:r>
                </a:p>
                <a:p>
                  <a:pPr>
                    <a:lnSpc>
                      <a:spcPct val="70000"/>
                    </a:lnSpc>
                    <a:spcBef>
                      <a:spcPct val="50000"/>
                    </a:spcBef>
                  </a:pPr>
                  <a:r>
                    <a:rPr lang="en-US" sz="2000"/>
                    <a:t>3   //// ////</a:t>
                  </a:r>
                </a:p>
                <a:p>
                  <a:pPr>
                    <a:lnSpc>
                      <a:spcPct val="70000"/>
                    </a:lnSpc>
                    <a:spcBef>
                      <a:spcPct val="50000"/>
                    </a:spcBef>
                  </a:pPr>
                  <a:r>
                    <a:rPr lang="en-US" sz="2000"/>
                    <a:t>4   //// /</a:t>
                  </a:r>
                </a:p>
                <a:p>
                  <a:pPr>
                    <a:lnSpc>
                      <a:spcPct val="70000"/>
                    </a:lnSpc>
                    <a:spcBef>
                      <a:spcPct val="50000"/>
                    </a:spcBef>
                  </a:pPr>
                  <a:r>
                    <a:rPr lang="en-US" sz="2000"/>
                    <a:t>5   //// ///</a:t>
                  </a:r>
                  <a:endParaRPr lang="en-US"/>
                </a:p>
              </p:txBody>
            </p:sp>
            <p:sp>
              <p:nvSpPr>
                <p:cNvPr id="94229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668" y="2109"/>
                  <a:ext cx="421" cy="10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4234" name="Rectangle 26"/>
                <p:cNvSpPr>
                  <a:spLocks noChangeArrowheads="1"/>
                </p:cNvSpPr>
                <p:nvPr/>
              </p:nvSpPr>
              <p:spPr bwMode="auto">
                <a:xfrm>
                  <a:off x="360" y="1560"/>
                  <a:ext cx="2280" cy="1226"/>
                </a:xfrm>
                <a:prstGeom prst="rect">
                  <a:avLst/>
                </a:prstGeom>
                <a:noFill/>
                <a:ln w="19050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4236" name="Line 28"/>
                <p:cNvSpPr>
                  <a:spLocks noChangeShapeType="1"/>
                </p:cNvSpPr>
                <p:nvPr/>
              </p:nvSpPr>
              <p:spPr bwMode="auto">
                <a:xfrm flipH="1">
                  <a:off x="674" y="2358"/>
                  <a:ext cx="421" cy="10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4237" name="Line 29"/>
                <p:cNvSpPr>
                  <a:spLocks noChangeShapeType="1"/>
                </p:cNvSpPr>
                <p:nvPr/>
              </p:nvSpPr>
              <p:spPr bwMode="auto">
                <a:xfrm flipH="1">
                  <a:off x="674" y="2583"/>
                  <a:ext cx="421" cy="10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4238" name="Line 30"/>
                <p:cNvSpPr>
                  <a:spLocks noChangeShapeType="1"/>
                </p:cNvSpPr>
                <p:nvPr/>
              </p:nvSpPr>
              <p:spPr bwMode="auto">
                <a:xfrm flipH="1">
                  <a:off x="1807" y="1889"/>
                  <a:ext cx="421" cy="10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4239" name="Line 31"/>
                <p:cNvSpPr>
                  <a:spLocks noChangeShapeType="1"/>
                </p:cNvSpPr>
                <p:nvPr/>
              </p:nvSpPr>
              <p:spPr bwMode="auto">
                <a:xfrm flipH="1">
                  <a:off x="1808" y="2345"/>
                  <a:ext cx="421" cy="10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4240" name="Line 32"/>
                <p:cNvSpPr>
                  <a:spLocks noChangeShapeType="1"/>
                </p:cNvSpPr>
                <p:nvPr/>
              </p:nvSpPr>
              <p:spPr bwMode="auto">
                <a:xfrm>
                  <a:off x="642" y="1577"/>
                  <a:ext cx="0" cy="1209"/>
                </a:xfrm>
                <a:prstGeom prst="line">
                  <a:avLst/>
                </a:prstGeom>
                <a:noFill/>
                <a:ln w="19050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4241" name="Line 33"/>
                <p:cNvSpPr>
                  <a:spLocks noChangeShapeType="1"/>
                </p:cNvSpPr>
                <p:nvPr/>
              </p:nvSpPr>
              <p:spPr bwMode="auto">
                <a:xfrm>
                  <a:off x="1539" y="1563"/>
                  <a:ext cx="0" cy="1226"/>
                </a:xfrm>
                <a:prstGeom prst="line">
                  <a:avLst/>
                </a:prstGeom>
                <a:noFill/>
                <a:ln w="19050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4242" name="Line 34"/>
                <p:cNvSpPr>
                  <a:spLocks noChangeShapeType="1"/>
                </p:cNvSpPr>
                <p:nvPr/>
              </p:nvSpPr>
              <p:spPr bwMode="auto">
                <a:xfrm>
                  <a:off x="1788" y="1560"/>
                  <a:ext cx="0" cy="1226"/>
                </a:xfrm>
                <a:prstGeom prst="line">
                  <a:avLst/>
                </a:prstGeom>
                <a:noFill/>
                <a:ln w="19050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4243" name="Line 35"/>
                <p:cNvSpPr>
                  <a:spLocks noChangeShapeType="1"/>
                </p:cNvSpPr>
                <p:nvPr/>
              </p:nvSpPr>
              <p:spPr bwMode="auto">
                <a:xfrm>
                  <a:off x="360" y="1809"/>
                  <a:ext cx="2280" cy="0"/>
                </a:xfrm>
                <a:prstGeom prst="line">
                  <a:avLst/>
                </a:prstGeom>
                <a:noFill/>
                <a:ln w="19050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4244" name="Line 36"/>
                <p:cNvSpPr>
                  <a:spLocks noChangeShapeType="1"/>
                </p:cNvSpPr>
                <p:nvPr/>
              </p:nvSpPr>
              <p:spPr bwMode="auto">
                <a:xfrm>
                  <a:off x="357" y="2049"/>
                  <a:ext cx="2280" cy="0"/>
                </a:xfrm>
                <a:prstGeom prst="line">
                  <a:avLst/>
                </a:prstGeom>
                <a:noFill/>
                <a:ln w="19050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4245" name="Line 37"/>
                <p:cNvSpPr>
                  <a:spLocks noChangeShapeType="1"/>
                </p:cNvSpPr>
                <p:nvPr/>
              </p:nvSpPr>
              <p:spPr bwMode="auto">
                <a:xfrm>
                  <a:off x="357" y="2292"/>
                  <a:ext cx="2280" cy="0"/>
                </a:xfrm>
                <a:prstGeom prst="line">
                  <a:avLst/>
                </a:prstGeom>
                <a:noFill/>
                <a:ln w="19050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4246" name="Line 38"/>
                <p:cNvSpPr>
                  <a:spLocks noChangeShapeType="1"/>
                </p:cNvSpPr>
                <p:nvPr/>
              </p:nvSpPr>
              <p:spPr bwMode="auto">
                <a:xfrm>
                  <a:off x="363" y="2532"/>
                  <a:ext cx="2280" cy="0"/>
                </a:xfrm>
                <a:prstGeom prst="line">
                  <a:avLst/>
                </a:prstGeom>
                <a:noFill/>
                <a:ln w="19050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94249" name="Text Box 41"/>
            <p:cNvSpPr txBox="1">
              <a:spLocks noChangeArrowheads="1"/>
            </p:cNvSpPr>
            <p:nvPr/>
          </p:nvSpPr>
          <p:spPr bwMode="auto">
            <a:xfrm>
              <a:off x="2972" y="1465"/>
              <a:ext cx="2279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/>
                <a:t>Number of Hours of TV</a:t>
              </a:r>
              <a:endParaRPr lang="en-US"/>
            </a:p>
          </p:txBody>
        </p:sp>
      </p:grpSp>
      <p:sp>
        <p:nvSpPr>
          <p:cNvPr id="94251" name="Text Box 43"/>
          <p:cNvSpPr txBox="1">
            <a:spLocks noChangeArrowheads="1"/>
          </p:cNvSpPr>
          <p:nvPr/>
        </p:nvSpPr>
        <p:spPr bwMode="auto">
          <a:xfrm>
            <a:off x="828675" y="4298950"/>
            <a:ext cx="1209675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1–3</a:t>
            </a:r>
          </a:p>
        </p:txBody>
      </p:sp>
      <p:grpSp>
        <p:nvGrpSpPr>
          <p:cNvPr id="94262" name="Group 54"/>
          <p:cNvGrpSpPr>
            <a:grpSpLocks/>
          </p:cNvGrpSpPr>
          <p:nvPr/>
        </p:nvGrpSpPr>
        <p:grpSpPr bwMode="auto">
          <a:xfrm>
            <a:off x="307975" y="3633788"/>
            <a:ext cx="3794125" cy="2325687"/>
            <a:chOff x="194" y="2486"/>
            <a:chExt cx="2390" cy="1465"/>
          </a:xfrm>
        </p:grpSpPr>
        <p:sp>
          <p:nvSpPr>
            <p:cNvPr id="94253" name="Text Box 45"/>
            <p:cNvSpPr txBox="1">
              <a:spLocks noChangeArrowheads="1"/>
            </p:cNvSpPr>
            <p:nvPr/>
          </p:nvSpPr>
          <p:spPr bwMode="auto">
            <a:xfrm>
              <a:off x="1341" y="2494"/>
              <a:ext cx="1243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/>
                <a:t>Frequency</a:t>
              </a:r>
              <a:endParaRPr lang="en-US"/>
            </a:p>
          </p:txBody>
        </p:sp>
        <p:grpSp>
          <p:nvGrpSpPr>
            <p:cNvPr id="94261" name="Group 53"/>
            <p:cNvGrpSpPr>
              <a:grpSpLocks/>
            </p:cNvGrpSpPr>
            <p:nvPr/>
          </p:nvGrpSpPr>
          <p:grpSpPr bwMode="auto">
            <a:xfrm>
              <a:off x="194" y="2486"/>
              <a:ext cx="2197" cy="1465"/>
              <a:chOff x="194" y="2486"/>
              <a:chExt cx="2197" cy="1465"/>
            </a:xfrm>
          </p:grpSpPr>
          <p:sp>
            <p:nvSpPr>
              <p:cNvPr id="94256" name="Line 48"/>
              <p:cNvSpPr>
                <a:spLocks noChangeShapeType="1"/>
              </p:cNvSpPr>
              <p:nvPr/>
            </p:nvSpPr>
            <p:spPr bwMode="auto">
              <a:xfrm>
                <a:off x="1303" y="2486"/>
                <a:ext cx="0" cy="1465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94260" name="Group 52"/>
              <p:cNvGrpSpPr>
                <a:grpSpLocks/>
              </p:cNvGrpSpPr>
              <p:nvPr/>
            </p:nvGrpSpPr>
            <p:grpSpPr bwMode="auto">
              <a:xfrm>
                <a:off x="194" y="2486"/>
                <a:ext cx="2197" cy="1465"/>
                <a:chOff x="194" y="2486"/>
                <a:chExt cx="2197" cy="1465"/>
              </a:xfrm>
            </p:grpSpPr>
            <p:sp>
              <p:nvSpPr>
                <p:cNvPr id="94252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197" y="2495"/>
                  <a:ext cx="1243" cy="404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800" b="1"/>
                    <a:t>Number of Hours of TV</a:t>
                  </a:r>
                  <a:endParaRPr lang="en-US"/>
                </a:p>
              </p:txBody>
            </p:sp>
            <p:sp>
              <p:nvSpPr>
                <p:cNvPr id="94254" name="Rectangle 46"/>
                <p:cNvSpPr>
                  <a:spLocks noChangeArrowheads="1"/>
                </p:cNvSpPr>
                <p:nvPr/>
              </p:nvSpPr>
              <p:spPr bwMode="auto">
                <a:xfrm>
                  <a:off x="197" y="2486"/>
                  <a:ext cx="2177" cy="1465"/>
                </a:xfrm>
                <a:prstGeom prst="rect">
                  <a:avLst/>
                </a:prstGeom>
                <a:noFill/>
                <a:ln w="19050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4255" name="Line 47"/>
                <p:cNvSpPr>
                  <a:spLocks noChangeShapeType="1"/>
                </p:cNvSpPr>
                <p:nvPr/>
              </p:nvSpPr>
              <p:spPr bwMode="auto">
                <a:xfrm>
                  <a:off x="197" y="2906"/>
                  <a:ext cx="2194" cy="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4258" name="Line 50"/>
                <p:cNvSpPr>
                  <a:spLocks noChangeShapeType="1"/>
                </p:cNvSpPr>
                <p:nvPr/>
              </p:nvSpPr>
              <p:spPr bwMode="auto">
                <a:xfrm>
                  <a:off x="197" y="3223"/>
                  <a:ext cx="2177" cy="0"/>
                </a:xfrm>
                <a:prstGeom prst="line">
                  <a:avLst/>
                </a:prstGeom>
                <a:noFill/>
                <a:ln w="19050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4259" name="Line 51"/>
                <p:cNvSpPr>
                  <a:spLocks noChangeShapeType="1"/>
                </p:cNvSpPr>
                <p:nvPr/>
              </p:nvSpPr>
              <p:spPr bwMode="auto">
                <a:xfrm>
                  <a:off x="194" y="3553"/>
                  <a:ext cx="2177" cy="0"/>
                </a:xfrm>
                <a:prstGeom prst="line">
                  <a:avLst/>
                </a:prstGeom>
                <a:noFill/>
                <a:ln w="19050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94266" name="AutoShape 58"/>
          <p:cNvSpPr>
            <a:spLocks noChangeArrowheads="1"/>
          </p:cNvSpPr>
          <p:nvPr/>
        </p:nvSpPr>
        <p:spPr bwMode="auto">
          <a:xfrm>
            <a:off x="5211763" y="2962275"/>
            <a:ext cx="1265237" cy="1087438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267" name="Text Box 59"/>
          <p:cNvSpPr txBox="1">
            <a:spLocks noChangeArrowheads="1"/>
          </p:cNvSpPr>
          <p:nvPr/>
        </p:nvSpPr>
        <p:spPr bwMode="auto">
          <a:xfrm>
            <a:off x="2628900" y="4300538"/>
            <a:ext cx="1209675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15</a:t>
            </a:r>
          </a:p>
        </p:txBody>
      </p:sp>
      <p:sp>
        <p:nvSpPr>
          <p:cNvPr id="94268" name="Text Box 60"/>
          <p:cNvSpPr txBox="1">
            <a:spLocks noChangeArrowheads="1"/>
          </p:cNvSpPr>
          <p:nvPr/>
        </p:nvSpPr>
        <p:spPr bwMode="auto">
          <a:xfrm>
            <a:off x="823913" y="4865688"/>
            <a:ext cx="1209675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4–6</a:t>
            </a:r>
          </a:p>
        </p:txBody>
      </p:sp>
      <p:grpSp>
        <p:nvGrpSpPr>
          <p:cNvPr id="94275" name="Group 67"/>
          <p:cNvGrpSpPr>
            <a:grpSpLocks/>
          </p:cNvGrpSpPr>
          <p:nvPr/>
        </p:nvGrpSpPr>
        <p:grpSpPr bwMode="auto">
          <a:xfrm>
            <a:off x="5213350" y="2928938"/>
            <a:ext cx="2424113" cy="1941512"/>
            <a:chOff x="3284" y="1719"/>
            <a:chExt cx="1527" cy="1223"/>
          </a:xfrm>
        </p:grpSpPr>
        <p:sp>
          <p:nvSpPr>
            <p:cNvPr id="94269" name="AutoShape 61"/>
            <p:cNvSpPr>
              <a:spLocks noChangeArrowheads="1"/>
            </p:cNvSpPr>
            <p:nvPr/>
          </p:nvSpPr>
          <p:spPr bwMode="auto">
            <a:xfrm>
              <a:off x="3284" y="2463"/>
              <a:ext cx="739" cy="479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270" name="AutoShape 62"/>
            <p:cNvSpPr>
              <a:spLocks noChangeArrowheads="1"/>
            </p:cNvSpPr>
            <p:nvPr/>
          </p:nvSpPr>
          <p:spPr bwMode="auto">
            <a:xfrm>
              <a:off x="4408" y="1719"/>
              <a:ext cx="403" cy="264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4271" name="Text Box 63"/>
          <p:cNvSpPr txBox="1">
            <a:spLocks noChangeArrowheads="1"/>
          </p:cNvSpPr>
          <p:nvPr/>
        </p:nvSpPr>
        <p:spPr bwMode="auto">
          <a:xfrm>
            <a:off x="2624138" y="4852988"/>
            <a:ext cx="1209675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17</a:t>
            </a:r>
          </a:p>
        </p:txBody>
      </p:sp>
      <p:sp>
        <p:nvSpPr>
          <p:cNvPr id="94272" name="Text Box 64"/>
          <p:cNvSpPr txBox="1">
            <a:spLocks noChangeArrowheads="1"/>
          </p:cNvSpPr>
          <p:nvPr/>
        </p:nvSpPr>
        <p:spPr bwMode="auto">
          <a:xfrm>
            <a:off x="833438" y="5432425"/>
            <a:ext cx="1209675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7–9</a:t>
            </a:r>
          </a:p>
        </p:txBody>
      </p:sp>
      <p:sp>
        <p:nvSpPr>
          <p:cNvPr id="94273" name="AutoShape 65"/>
          <p:cNvSpPr>
            <a:spLocks noChangeArrowheads="1"/>
          </p:cNvSpPr>
          <p:nvPr/>
        </p:nvSpPr>
        <p:spPr bwMode="auto">
          <a:xfrm>
            <a:off x="7013575" y="3352800"/>
            <a:ext cx="1306513" cy="1046163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274" name="Text Box 66"/>
          <p:cNvSpPr txBox="1">
            <a:spLocks noChangeArrowheads="1"/>
          </p:cNvSpPr>
          <p:nvPr/>
        </p:nvSpPr>
        <p:spPr bwMode="auto">
          <a:xfrm>
            <a:off x="2619375" y="5435600"/>
            <a:ext cx="1209675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4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4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4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4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94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94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94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94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4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4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4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4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4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4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4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4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4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4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4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4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4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4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4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4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4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94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94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94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94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94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94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94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94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94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94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94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94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4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9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94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94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94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0" grpId="0" autoUpdateAnimBg="0"/>
      <p:bldP spid="94218" grpId="0" autoUpdateAnimBg="0"/>
      <p:bldP spid="94251" grpId="0" autoUpdateAnimBg="0"/>
      <p:bldP spid="94266" grpId="0" animBg="1"/>
      <p:bldP spid="94267" grpId="0" autoUpdateAnimBg="0"/>
      <p:bldP spid="94268" grpId="0" autoUpdateAnimBg="0"/>
      <p:bldP spid="94271" grpId="0" autoUpdateAnimBg="0"/>
      <p:bldP spid="94272" grpId="0" autoUpdateAnimBg="0"/>
      <p:bldP spid="94273" grpId="0" animBg="1"/>
      <p:bldP spid="94274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7" name="Text Box 3"/>
          <p:cNvSpPr txBox="1">
            <a:spLocks noChangeArrowheads="1"/>
          </p:cNvSpPr>
          <p:nvPr/>
        </p:nvSpPr>
        <p:spPr bwMode="auto">
          <a:xfrm>
            <a:off x="0" y="8540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006699"/>
                </a:solidFill>
                <a:latin typeface="Arial Black" pitchFamily="27" charset="0"/>
              </a:rPr>
              <a:t>Additional Example 3 Continued</a:t>
            </a:r>
            <a:endParaRPr 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103428" name="Text Box 4"/>
          <p:cNvSpPr txBox="1">
            <a:spLocks noChangeArrowheads="1"/>
          </p:cNvSpPr>
          <p:nvPr/>
        </p:nvSpPr>
        <p:spPr bwMode="auto">
          <a:xfrm>
            <a:off x="452438" y="1401763"/>
            <a:ext cx="4313237" cy="1920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Step 2: </a:t>
            </a:r>
            <a:r>
              <a:rPr lang="en-US" sz="2000"/>
              <a:t>Choose an appropriate scale and interval for the vertical axis. The greatest value on the scale should be at least as great as the greatest frequency.</a:t>
            </a:r>
            <a:endParaRPr lang="en-US"/>
          </a:p>
        </p:txBody>
      </p:sp>
      <p:grpSp>
        <p:nvGrpSpPr>
          <p:cNvPr id="103429" name="Group 5"/>
          <p:cNvGrpSpPr>
            <a:grpSpLocks/>
          </p:cNvGrpSpPr>
          <p:nvPr/>
        </p:nvGrpSpPr>
        <p:grpSpPr bwMode="auto">
          <a:xfrm>
            <a:off x="0" y="0"/>
            <a:ext cx="9144000" cy="6862763"/>
            <a:chOff x="0" y="-3"/>
            <a:chExt cx="5760" cy="4323"/>
          </a:xfrm>
        </p:grpSpPr>
        <p:pic>
          <p:nvPicPr>
            <p:cNvPr id="103430" name="Picture 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-3"/>
              <a:ext cx="576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3431" name="Picture 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4126"/>
              <a:ext cx="576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03432" name="Text Box 8"/>
            <p:cNvSpPr txBox="1">
              <a:spLocks noChangeArrowheads="1"/>
            </p:cNvSpPr>
            <p:nvPr/>
          </p:nvSpPr>
          <p:spPr bwMode="auto">
            <a:xfrm>
              <a:off x="1" y="4128"/>
              <a:ext cx="66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chemeClr val="bg1"/>
                  </a:solidFill>
                </a:rPr>
                <a:t>Course 2</a:t>
              </a:r>
              <a:endParaRPr lang="en-US" sz="800" b="1">
                <a:latin typeface="Arial" pitchFamily="27" charset="0"/>
              </a:endParaRPr>
            </a:p>
          </p:txBody>
        </p:sp>
        <p:sp>
          <p:nvSpPr>
            <p:cNvPr id="103433" name="Text Box 9"/>
            <p:cNvSpPr txBox="1">
              <a:spLocks noChangeArrowheads="1"/>
            </p:cNvSpPr>
            <p:nvPr/>
          </p:nvSpPr>
          <p:spPr bwMode="auto">
            <a:xfrm>
              <a:off x="96" y="50"/>
              <a:ext cx="5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200" b="1">
                  <a:latin typeface="Arial Black" pitchFamily="27" charset="0"/>
                </a:rPr>
                <a:t>1-4</a:t>
              </a:r>
              <a:endParaRPr lang="en-US" sz="800">
                <a:latin typeface="Arial" pitchFamily="27" charset="0"/>
              </a:endParaRPr>
            </a:p>
          </p:txBody>
        </p:sp>
        <p:sp>
          <p:nvSpPr>
            <p:cNvPr id="103434" name="Text Box 10"/>
            <p:cNvSpPr txBox="1">
              <a:spLocks noChangeArrowheads="1"/>
            </p:cNvSpPr>
            <p:nvPr/>
          </p:nvSpPr>
          <p:spPr bwMode="auto">
            <a:xfrm>
              <a:off x="701" y="106"/>
              <a:ext cx="37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sz="3000">
                  <a:solidFill>
                    <a:schemeClr val="bg1"/>
                  </a:solidFill>
                  <a:latin typeface="Arial Black" pitchFamily="27" charset="0"/>
                </a:rPr>
                <a:t>Bar Graphs and Histograms</a:t>
              </a:r>
              <a:endParaRPr lang="en-US" sz="3200">
                <a:solidFill>
                  <a:schemeClr val="bg1"/>
                </a:solidFill>
                <a:latin typeface="Arial Black" pitchFamily="27" charset="0"/>
              </a:endParaRPr>
            </a:p>
          </p:txBody>
        </p:sp>
      </p:grpSp>
      <p:grpSp>
        <p:nvGrpSpPr>
          <p:cNvPr id="103475" name="Group 51"/>
          <p:cNvGrpSpPr>
            <a:grpSpLocks/>
          </p:cNvGrpSpPr>
          <p:nvPr/>
        </p:nvGrpSpPr>
        <p:grpSpPr bwMode="auto">
          <a:xfrm>
            <a:off x="498475" y="3448050"/>
            <a:ext cx="3794125" cy="2325688"/>
            <a:chOff x="194" y="2486"/>
            <a:chExt cx="2390" cy="1465"/>
          </a:xfrm>
        </p:grpSpPr>
        <p:sp>
          <p:nvSpPr>
            <p:cNvPr id="103454" name="Text Box 30"/>
            <p:cNvSpPr txBox="1">
              <a:spLocks noChangeArrowheads="1"/>
            </p:cNvSpPr>
            <p:nvPr/>
          </p:nvSpPr>
          <p:spPr bwMode="auto">
            <a:xfrm>
              <a:off x="522" y="2905"/>
              <a:ext cx="762" cy="2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1–3</a:t>
              </a:r>
            </a:p>
          </p:txBody>
        </p:sp>
        <p:grpSp>
          <p:nvGrpSpPr>
            <p:cNvPr id="103455" name="Group 31"/>
            <p:cNvGrpSpPr>
              <a:grpSpLocks/>
            </p:cNvGrpSpPr>
            <p:nvPr/>
          </p:nvGrpSpPr>
          <p:grpSpPr bwMode="auto">
            <a:xfrm>
              <a:off x="194" y="2486"/>
              <a:ext cx="2390" cy="1465"/>
              <a:chOff x="194" y="2486"/>
              <a:chExt cx="2390" cy="1465"/>
            </a:xfrm>
          </p:grpSpPr>
          <p:sp>
            <p:nvSpPr>
              <p:cNvPr id="103456" name="Text Box 32"/>
              <p:cNvSpPr txBox="1">
                <a:spLocks noChangeArrowheads="1"/>
              </p:cNvSpPr>
              <p:nvPr/>
            </p:nvSpPr>
            <p:spPr bwMode="auto">
              <a:xfrm>
                <a:off x="1341" y="2494"/>
                <a:ext cx="1243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 b="1"/>
                  <a:t>Frequency</a:t>
                </a:r>
                <a:endParaRPr lang="en-US"/>
              </a:p>
            </p:txBody>
          </p:sp>
          <p:grpSp>
            <p:nvGrpSpPr>
              <p:cNvPr id="103457" name="Group 33"/>
              <p:cNvGrpSpPr>
                <a:grpSpLocks/>
              </p:cNvGrpSpPr>
              <p:nvPr/>
            </p:nvGrpSpPr>
            <p:grpSpPr bwMode="auto">
              <a:xfrm>
                <a:off x="194" y="2486"/>
                <a:ext cx="2197" cy="1465"/>
                <a:chOff x="194" y="2486"/>
                <a:chExt cx="2197" cy="1465"/>
              </a:xfrm>
            </p:grpSpPr>
            <p:sp>
              <p:nvSpPr>
                <p:cNvPr id="103458" name="Line 34"/>
                <p:cNvSpPr>
                  <a:spLocks noChangeShapeType="1"/>
                </p:cNvSpPr>
                <p:nvPr/>
              </p:nvSpPr>
              <p:spPr bwMode="auto">
                <a:xfrm>
                  <a:off x="1303" y="2486"/>
                  <a:ext cx="0" cy="1465"/>
                </a:xfrm>
                <a:prstGeom prst="line">
                  <a:avLst/>
                </a:prstGeom>
                <a:noFill/>
                <a:ln w="19050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103459" name="Group 35"/>
                <p:cNvGrpSpPr>
                  <a:grpSpLocks/>
                </p:cNvGrpSpPr>
                <p:nvPr/>
              </p:nvGrpSpPr>
              <p:grpSpPr bwMode="auto">
                <a:xfrm>
                  <a:off x="194" y="2486"/>
                  <a:ext cx="2197" cy="1465"/>
                  <a:chOff x="194" y="2486"/>
                  <a:chExt cx="2197" cy="1465"/>
                </a:xfrm>
              </p:grpSpPr>
              <p:sp>
                <p:nvSpPr>
                  <p:cNvPr id="103460" name="Text Box 3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7" y="2495"/>
                    <a:ext cx="1243" cy="404"/>
                  </a:xfrm>
                  <a:prstGeom prst="rect">
                    <a:avLst/>
                  </a:prstGeom>
                  <a:noFill/>
                  <a:ln w="1905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sz="1800" b="1"/>
                      <a:t>Number of Hours of TV</a:t>
                    </a:r>
                    <a:endParaRPr lang="en-US"/>
                  </a:p>
                </p:txBody>
              </p:sp>
              <p:sp>
                <p:nvSpPr>
                  <p:cNvPr id="103461" name="Rectangle 37"/>
                  <p:cNvSpPr>
                    <a:spLocks noChangeArrowheads="1"/>
                  </p:cNvSpPr>
                  <p:nvPr/>
                </p:nvSpPr>
                <p:spPr bwMode="auto">
                  <a:xfrm>
                    <a:off x="197" y="2486"/>
                    <a:ext cx="2177" cy="1465"/>
                  </a:xfrm>
                  <a:prstGeom prst="rect">
                    <a:avLst/>
                  </a:prstGeom>
                  <a:noFill/>
                  <a:ln w="19050">
                    <a:solidFill>
                      <a:schemeClr val="bg2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03462" name="Line 38"/>
                  <p:cNvSpPr>
                    <a:spLocks noChangeShapeType="1"/>
                  </p:cNvSpPr>
                  <p:nvPr/>
                </p:nvSpPr>
                <p:spPr bwMode="auto">
                  <a:xfrm>
                    <a:off x="197" y="2906"/>
                    <a:ext cx="219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03463" name="Line 39"/>
                  <p:cNvSpPr>
                    <a:spLocks noChangeShapeType="1"/>
                  </p:cNvSpPr>
                  <p:nvPr/>
                </p:nvSpPr>
                <p:spPr bwMode="auto">
                  <a:xfrm>
                    <a:off x="197" y="3223"/>
                    <a:ext cx="2177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bg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03464" name="Line 40"/>
                  <p:cNvSpPr>
                    <a:spLocks noChangeShapeType="1"/>
                  </p:cNvSpPr>
                  <p:nvPr/>
                </p:nvSpPr>
                <p:spPr bwMode="auto">
                  <a:xfrm>
                    <a:off x="194" y="3553"/>
                    <a:ext cx="2177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bg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103466" name="Text Box 42"/>
            <p:cNvSpPr txBox="1">
              <a:spLocks noChangeArrowheads="1"/>
            </p:cNvSpPr>
            <p:nvPr/>
          </p:nvSpPr>
          <p:spPr bwMode="auto">
            <a:xfrm>
              <a:off x="1656" y="2906"/>
              <a:ext cx="762" cy="2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15</a:t>
              </a:r>
            </a:p>
          </p:txBody>
        </p:sp>
        <p:sp>
          <p:nvSpPr>
            <p:cNvPr id="103467" name="Text Box 43"/>
            <p:cNvSpPr txBox="1">
              <a:spLocks noChangeArrowheads="1"/>
            </p:cNvSpPr>
            <p:nvPr/>
          </p:nvSpPr>
          <p:spPr bwMode="auto">
            <a:xfrm>
              <a:off x="519" y="3262"/>
              <a:ext cx="762" cy="2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4–6</a:t>
              </a:r>
            </a:p>
          </p:txBody>
        </p:sp>
        <p:sp>
          <p:nvSpPr>
            <p:cNvPr id="103471" name="Text Box 47"/>
            <p:cNvSpPr txBox="1">
              <a:spLocks noChangeArrowheads="1"/>
            </p:cNvSpPr>
            <p:nvPr/>
          </p:nvSpPr>
          <p:spPr bwMode="auto">
            <a:xfrm>
              <a:off x="1653" y="3254"/>
              <a:ext cx="762" cy="2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17</a:t>
              </a:r>
            </a:p>
          </p:txBody>
        </p:sp>
        <p:sp>
          <p:nvSpPr>
            <p:cNvPr id="103472" name="Text Box 48"/>
            <p:cNvSpPr txBox="1">
              <a:spLocks noChangeArrowheads="1"/>
            </p:cNvSpPr>
            <p:nvPr/>
          </p:nvSpPr>
          <p:spPr bwMode="auto">
            <a:xfrm>
              <a:off x="525" y="3619"/>
              <a:ext cx="762" cy="2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7–9</a:t>
              </a:r>
            </a:p>
          </p:txBody>
        </p:sp>
        <p:sp>
          <p:nvSpPr>
            <p:cNvPr id="103474" name="Text Box 50"/>
            <p:cNvSpPr txBox="1">
              <a:spLocks noChangeArrowheads="1"/>
            </p:cNvSpPr>
            <p:nvPr/>
          </p:nvSpPr>
          <p:spPr bwMode="auto">
            <a:xfrm>
              <a:off x="1650" y="3621"/>
              <a:ext cx="762" cy="2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17</a:t>
              </a:r>
            </a:p>
          </p:txBody>
        </p:sp>
      </p:grpSp>
      <p:sp>
        <p:nvSpPr>
          <p:cNvPr id="103477" name="Text Box 53"/>
          <p:cNvSpPr txBox="1">
            <a:spLocks noChangeArrowheads="1"/>
          </p:cNvSpPr>
          <p:nvPr/>
        </p:nvSpPr>
        <p:spPr bwMode="auto">
          <a:xfrm>
            <a:off x="4500563" y="2420938"/>
            <a:ext cx="1209675" cy="325913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sz="1800"/>
              <a:t>20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sz="1800"/>
              <a:t>16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sz="1800"/>
              <a:t>12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sz="1800"/>
              <a:t> 8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sz="1800"/>
              <a:t> 4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sz="1800"/>
              <a:t> 0</a:t>
            </a:r>
            <a:endParaRPr lang="en-US"/>
          </a:p>
        </p:txBody>
      </p:sp>
      <p:grpSp>
        <p:nvGrpSpPr>
          <p:cNvPr id="103492" name="Group 68"/>
          <p:cNvGrpSpPr>
            <a:grpSpLocks/>
          </p:cNvGrpSpPr>
          <p:nvPr/>
        </p:nvGrpSpPr>
        <p:grpSpPr bwMode="auto">
          <a:xfrm>
            <a:off x="5021263" y="2659063"/>
            <a:ext cx="3708400" cy="2917825"/>
            <a:chOff x="3163" y="1675"/>
            <a:chExt cx="2336" cy="1838"/>
          </a:xfrm>
        </p:grpSpPr>
        <p:sp>
          <p:nvSpPr>
            <p:cNvPr id="103478" name="Line 54"/>
            <p:cNvSpPr>
              <a:spLocks noChangeShapeType="1"/>
            </p:cNvSpPr>
            <p:nvPr/>
          </p:nvSpPr>
          <p:spPr bwMode="auto">
            <a:xfrm>
              <a:off x="3178" y="2428"/>
              <a:ext cx="231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479" name="Line 55"/>
            <p:cNvSpPr>
              <a:spLocks noChangeShapeType="1"/>
            </p:cNvSpPr>
            <p:nvPr/>
          </p:nvSpPr>
          <p:spPr bwMode="auto">
            <a:xfrm>
              <a:off x="3184" y="2794"/>
              <a:ext cx="231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480" name="Line 56"/>
            <p:cNvSpPr>
              <a:spLocks noChangeShapeType="1"/>
            </p:cNvSpPr>
            <p:nvPr/>
          </p:nvSpPr>
          <p:spPr bwMode="auto">
            <a:xfrm>
              <a:off x="3181" y="3151"/>
              <a:ext cx="231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481" name="Line 57"/>
            <p:cNvSpPr>
              <a:spLocks noChangeShapeType="1"/>
            </p:cNvSpPr>
            <p:nvPr/>
          </p:nvSpPr>
          <p:spPr bwMode="auto">
            <a:xfrm>
              <a:off x="3175" y="2056"/>
              <a:ext cx="231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482" name="Line 58"/>
            <p:cNvSpPr>
              <a:spLocks noChangeShapeType="1"/>
            </p:cNvSpPr>
            <p:nvPr/>
          </p:nvSpPr>
          <p:spPr bwMode="auto">
            <a:xfrm>
              <a:off x="3178" y="3346"/>
              <a:ext cx="2315" cy="0"/>
            </a:xfrm>
            <a:prstGeom prst="line">
              <a:avLst/>
            </a:prstGeom>
            <a:noFill/>
            <a:ln w="63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483" name="Line 59"/>
            <p:cNvSpPr>
              <a:spLocks noChangeShapeType="1"/>
            </p:cNvSpPr>
            <p:nvPr/>
          </p:nvSpPr>
          <p:spPr bwMode="auto">
            <a:xfrm>
              <a:off x="3175" y="2965"/>
              <a:ext cx="2315" cy="0"/>
            </a:xfrm>
            <a:prstGeom prst="line">
              <a:avLst/>
            </a:prstGeom>
            <a:noFill/>
            <a:ln w="63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484" name="Line 60"/>
            <p:cNvSpPr>
              <a:spLocks noChangeShapeType="1"/>
            </p:cNvSpPr>
            <p:nvPr/>
          </p:nvSpPr>
          <p:spPr bwMode="auto">
            <a:xfrm>
              <a:off x="3180" y="2610"/>
              <a:ext cx="2315" cy="0"/>
            </a:xfrm>
            <a:prstGeom prst="line">
              <a:avLst/>
            </a:prstGeom>
            <a:noFill/>
            <a:ln w="63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485" name="Line 61"/>
            <p:cNvSpPr>
              <a:spLocks noChangeShapeType="1"/>
            </p:cNvSpPr>
            <p:nvPr/>
          </p:nvSpPr>
          <p:spPr bwMode="auto">
            <a:xfrm>
              <a:off x="3179" y="2234"/>
              <a:ext cx="2315" cy="0"/>
            </a:xfrm>
            <a:prstGeom prst="line">
              <a:avLst/>
            </a:prstGeom>
            <a:noFill/>
            <a:ln w="63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486" name="Line 62"/>
            <p:cNvSpPr>
              <a:spLocks noChangeShapeType="1"/>
            </p:cNvSpPr>
            <p:nvPr/>
          </p:nvSpPr>
          <p:spPr bwMode="auto">
            <a:xfrm>
              <a:off x="3174" y="3513"/>
              <a:ext cx="231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490" name="Line 66"/>
            <p:cNvSpPr>
              <a:spLocks noChangeShapeType="1"/>
            </p:cNvSpPr>
            <p:nvPr/>
          </p:nvSpPr>
          <p:spPr bwMode="auto">
            <a:xfrm>
              <a:off x="3163" y="1675"/>
              <a:ext cx="231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491" name="Line 67"/>
            <p:cNvSpPr>
              <a:spLocks noChangeShapeType="1"/>
            </p:cNvSpPr>
            <p:nvPr/>
          </p:nvSpPr>
          <p:spPr bwMode="auto">
            <a:xfrm>
              <a:off x="3167" y="1853"/>
              <a:ext cx="2315" cy="0"/>
            </a:xfrm>
            <a:prstGeom prst="line">
              <a:avLst/>
            </a:prstGeom>
            <a:noFill/>
            <a:ln w="63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3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3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3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3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3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34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autoUpdateAnimBg="0"/>
      <p:bldP spid="103477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ext Box 2"/>
          <p:cNvSpPr txBox="1">
            <a:spLocks noChangeArrowheads="1"/>
          </p:cNvSpPr>
          <p:nvPr/>
        </p:nvSpPr>
        <p:spPr bwMode="auto">
          <a:xfrm>
            <a:off x="0" y="8540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006699"/>
                </a:solidFill>
                <a:latin typeface="Arial Black" pitchFamily="27" charset="0"/>
              </a:rPr>
              <a:t>Additional Example 3 Continued</a:t>
            </a:r>
          </a:p>
        </p:txBody>
      </p:sp>
      <p:sp>
        <p:nvSpPr>
          <p:cNvPr id="104451" name="Text Box 3"/>
          <p:cNvSpPr txBox="1">
            <a:spLocks noChangeArrowheads="1"/>
          </p:cNvSpPr>
          <p:nvPr/>
        </p:nvSpPr>
        <p:spPr bwMode="auto">
          <a:xfrm>
            <a:off x="452438" y="1401763"/>
            <a:ext cx="4313237" cy="16160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Step 3: </a:t>
            </a:r>
            <a:r>
              <a:rPr lang="en-US" sz="2000"/>
              <a:t>Draw a bar graph for each interval. The height of the bar is the frequency for that interval. Bars must touch but not overlap.</a:t>
            </a:r>
            <a:endParaRPr lang="en-US"/>
          </a:p>
        </p:txBody>
      </p:sp>
      <p:grpSp>
        <p:nvGrpSpPr>
          <p:cNvPr id="104452" name="Group 4"/>
          <p:cNvGrpSpPr>
            <a:grpSpLocks/>
          </p:cNvGrpSpPr>
          <p:nvPr/>
        </p:nvGrpSpPr>
        <p:grpSpPr bwMode="auto">
          <a:xfrm>
            <a:off x="0" y="0"/>
            <a:ext cx="9144000" cy="6862763"/>
            <a:chOff x="0" y="-3"/>
            <a:chExt cx="5760" cy="4323"/>
          </a:xfrm>
        </p:grpSpPr>
        <p:pic>
          <p:nvPicPr>
            <p:cNvPr id="104453" name="Picture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-3"/>
              <a:ext cx="576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4454" name="Picture 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4126"/>
              <a:ext cx="576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04455" name="Text Box 7"/>
            <p:cNvSpPr txBox="1">
              <a:spLocks noChangeArrowheads="1"/>
            </p:cNvSpPr>
            <p:nvPr/>
          </p:nvSpPr>
          <p:spPr bwMode="auto">
            <a:xfrm>
              <a:off x="1" y="4128"/>
              <a:ext cx="66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chemeClr val="bg1"/>
                  </a:solidFill>
                </a:rPr>
                <a:t>Course 2</a:t>
              </a:r>
              <a:endParaRPr lang="en-US" sz="800" b="1">
                <a:latin typeface="Arial" pitchFamily="27" charset="0"/>
              </a:endParaRPr>
            </a:p>
          </p:txBody>
        </p:sp>
        <p:sp>
          <p:nvSpPr>
            <p:cNvPr id="104456" name="Text Box 8"/>
            <p:cNvSpPr txBox="1">
              <a:spLocks noChangeArrowheads="1"/>
            </p:cNvSpPr>
            <p:nvPr/>
          </p:nvSpPr>
          <p:spPr bwMode="auto">
            <a:xfrm>
              <a:off x="96" y="50"/>
              <a:ext cx="5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200" b="1">
                  <a:latin typeface="Arial Black" pitchFamily="27" charset="0"/>
                </a:rPr>
                <a:t>1-4</a:t>
              </a:r>
              <a:endParaRPr lang="en-US" sz="800">
                <a:latin typeface="Arial" pitchFamily="27" charset="0"/>
              </a:endParaRPr>
            </a:p>
          </p:txBody>
        </p:sp>
        <p:sp>
          <p:nvSpPr>
            <p:cNvPr id="104457" name="Text Box 9"/>
            <p:cNvSpPr txBox="1">
              <a:spLocks noChangeArrowheads="1"/>
            </p:cNvSpPr>
            <p:nvPr/>
          </p:nvSpPr>
          <p:spPr bwMode="auto">
            <a:xfrm>
              <a:off x="701" y="106"/>
              <a:ext cx="37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sz="3000">
                  <a:solidFill>
                    <a:schemeClr val="bg1"/>
                  </a:solidFill>
                  <a:latin typeface="Arial Black" pitchFamily="27" charset="0"/>
                </a:rPr>
                <a:t>Bar Graphs and Histograms</a:t>
              </a:r>
              <a:endParaRPr lang="en-US" sz="3200">
                <a:solidFill>
                  <a:schemeClr val="bg1"/>
                </a:solidFill>
                <a:latin typeface="Arial Black" pitchFamily="27" charset="0"/>
              </a:endParaRPr>
            </a:p>
          </p:txBody>
        </p:sp>
      </p:grpSp>
      <p:grpSp>
        <p:nvGrpSpPr>
          <p:cNvPr id="104458" name="Group 10"/>
          <p:cNvGrpSpPr>
            <a:grpSpLocks/>
          </p:cNvGrpSpPr>
          <p:nvPr/>
        </p:nvGrpSpPr>
        <p:grpSpPr bwMode="auto">
          <a:xfrm>
            <a:off x="498475" y="3248025"/>
            <a:ext cx="3794125" cy="2325688"/>
            <a:chOff x="194" y="2486"/>
            <a:chExt cx="2390" cy="1465"/>
          </a:xfrm>
        </p:grpSpPr>
        <p:sp>
          <p:nvSpPr>
            <p:cNvPr id="104459" name="Text Box 11"/>
            <p:cNvSpPr txBox="1">
              <a:spLocks noChangeArrowheads="1"/>
            </p:cNvSpPr>
            <p:nvPr/>
          </p:nvSpPr>
          <p:spPr bwMode="auto">
            <a:xfrm>
              <a:off x="522" y="2905"/>
              <a:ext cx="762" cy="2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1–3</a:t>
              </a:r>
            </a:p>
          </p:txBody>
        </p:sp>
        <p:grpSp>
          <p:nvGrpSpPr>
            <p:cNvPr id="104460" name="Group 12"/>
            <p:cNvGrpSpPr>
              <a:grpSpLocks/>
            </p:cNvGrpSpPr>
            <p:nvPr/>
          </p:nvGrpSpPr>
          <p:grpSpPr bwMode="auto">
            <a:xfrm>
              <a:off x="194" y="2486"/>
              <a:ext cx="2390" cy="1465"/>
              <a:chOff x="194" y="2486"/>
              <a:chExt cx="2390" cy="1465"/>
            </a:xfrm>
          </p:grpSpPr>
          <p:sp>
            <p:nvSpPr>
              <p:cNvPr id="104461" name="Text Box 13"/>
              <p:cNvSpPr txBox="1">
                <a:spLocks noChangeArrowheads="1"/>
              </p:cNvSpPr>
              <p:nvPr/>
            </p:nvSpPr>
            <p:spPr bwMode="auto">
              <a:xfrm>
                <a:off x="1341" y="2494"/>
                <a:ext cx="1243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 b="1"/>
                  <a:t>Frequency</a:t>
                </a:r>
                <a:endParaRPr lang="en-US"/>
              </a:p>
            </p:txBody>
          </p:sp>
          <p:grpSp>
            <p:nvGrpSpPr>
              <p:cNvPr id="104462" name="Group 14"/>
              <p:cNvGrpSpPr>
                <a:grpSpLocks/>
              </p:cNvGrpSpPr>
              <p:nvPr/>
            </p:nvGrpSpPr>
            <p:grpSpPr bwMode="auto">
              <a:xfrm>
                <a:off x="194" y="2486"/>
                <a:ext cx="2197" cy="1465"/>
                <a:chOff x="194" y="2486"/>
                <a:chExt cx="2197" cy="1465"/>
              </a:xfrm>
            </p:grpSpPr>
            <p:sp>
              <p:nvSpPr>
                <p:cNvPr id="104463" name="Line 15"/>
                <p:cNvSpPr>
                  <a:spLocks noChangeShapeType="1"/>
                </p:cNvSpPr>
                <p:nvPr/>
              </p:nvSpPr>
              <p:spPr bwMode="auto">
                <a:xfrm>
                  <a:off x="1303" y="2486"/>
                  <a:ext cx="0" cy="1465"/>
                </a:xfrm>
                <a:prstGeom prst="line">
                  <a:avLst/>
                </a:prstGeom>
                <a:noFill/>
                <a:ln w="19050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104464" name="Group 16"/>
                <p:cNvGrpSpPr>
                  <a:grpSpLocks/>
                </p:cNvGrpSpPr>
                <p:nvPr/>
              </p:nvGrpSpPr>
              <p:grpSpPr bwMode="auto">
                <a:xfrm>
                  <a:off x="194" y="2486"/>
                  <a:ext cx="2197" cy="1465"/>
                  <a:chOff x="194" y="2486"/>
                  <a:chExt cx="2197" cy="1465"/>
                </a:xfrm>
              </p:grpSpPr>
              <p:sp>
                <p:nvSpPr>
                  <p:cNvPr id="104465" name="Text Box 1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7" y="2495"/>
                    <a:ext cx="1243" cy="404"/>
                  </a:xfrm>
                  <a:prstGeom prst="rect">
                    <a:avLst/>
                  </a:prstGeom>
                  <a:noFill/>
                  <a:ln w="1905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sz="1800" b="1"/>
                      <a:t>Number of Hours of TV</a:t>
                    </a:r>
                    <a:endParaRPr lang="en-US"/>
                  </a:p>
                </p:txBody>
              </p:sp>
              <p:sp>
                <p:nvSpPr>
                  <p:cNvPr id="104466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197" y="2486"/>
                    <a:ext cx="2177" cy="1465"/>
                  </a:xfrm>
                  <a:prstGeom prst="rect">
                    <a:avLst/>
                  </a:prstGeom>
                  <a:noFill/>
                  <a:ln w="19050">
                    <a:solidFill>
                      <a:schemeClr val="bg2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04467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197" y="2906"/>
                    <a:ext cx="219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04468" name="Line 20"/>
                  <p:cNvSpPr>
                    <a:spLocks noChangeShapeType="1"/>
                  </p:cNvSpPr>
                  <p:nvPr/>
                </p:nvSpPr>
                <p:spPr bwMode="auto">
                  <a:xfrm>
                    <a:off x="197" y="3223"/>
                    <a:ext cx="2177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bg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04469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194" y="3553"/>
                    <a:ext cx="2177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bg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104470" name="Text Box 22"/>
            <p:cNvSpPr txBox="1">
              <a:spLocks noChangeArrowheads="1"/>
            </p:cNvSpPr>
            <p:nvPr/>
          </p:nvSpPr>
          <p:spPr bwMode="auto">
            <a:xfrm>
              <a:off x="1656" y="2906"/>
              <a:ext cx="762" cy="2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15</a:t>
              </a:r>
            </a:p>
          </p:txBody>
        </p:sp>
        <p:sp>
          <p:nvSpPr>
            <p:cNvPr id="104471" name="Text Box 23"/>
            <p:cNvSpPr txBox="1">
              <a:spLocks noChangeArrowheads="1"/>
            </p:cNvSpPr>
            <p:nvPr/>
          </p:nvSpPr>
          <p:spPr bwMode="auto">
            <a:xfrm>
              <a:off x="519" y="3262"/>
              <a:ext cx="762" cy="2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4–6</a:t>
              </a:r>
            </a:p>
          </p:txBody>
        </p:sp>
        <p:sp>
          <p:nvSpPr>
            <p:cNvPr id="104472" name="Text Box 24"/>
            <p:cNvSpPr txBox="1">
              <a:spLocks noChangeArrowheads="1"/>
            </p:cNvSpPr>
            <p:nvPr/>
          </p:nvSpPr>
          <p:spPr bwMode="auto">
            <a:xfrm>
              <a:off x="1653" y="3254"/>
              <a:ext cx="762" cy="2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17</a:t>
              </a:r>
            </a:p>
          </p:txBody>
        </p:sp>
        <p:sp>
          <p:nvSpPr>
            <p:cNvPr id="104473" name="Text Box 25"/>
            <p:cNvSpPr txBox="1">
              <a:spLocks noChangeArrowheads="1"/>
            </p:cNvSpPr>
            <p:nvPr/>
          </p:nvSpPr>
          <p:spPr bwMode="auto">
            <a:xfrm>
              <a:off x="525" y="3619"/>
              <a:ext cx="762" cy="2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7–9</a:t>
              </a:r>
            </a:p>
          </p:txBody>
        </p:sp>
        <p:sp>
          <p:nvSpPr>
            <p:cNvPr id="104474" name="Text Box 26"/>
            <p:cNvSpPr txBox="1">
              <a:spLocks noChangeArrowheads="1"/>
            </p:cNvSpPr>
            <p:nvPr/>
          </p:nvSpPr>
          <p:spPr bwMode="auto">
            <a:xfrm>
              <a:off x="1650" y="3621"/>
              <a:ext cx="762" cy="2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17</a:t>
              </a:r>
            </a:p>
          </p:txBody>
        </p:sp>
      </p:grpSp>
      <p:sp>
        <p:nvSpPr>
          <p:cNvPr id="104475" name="Text Box 27"/>
          <p:cNvSpPr txBox="1">
            <a:spLocks noChangeArrowheads="1"/>
          </p:cNvSpPr>
          <p:nvPr/>
        </p:nvSpPr>
        <p:spPr bwMode="auto">
          <a:xfrm>
            <a:off x="4500563" y="2420938"/>
            <a:ext cx="1209675" cy="325913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sz="1800"/>
              <a:t>20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sz="1800"/>
              <a:t>16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sz="1800"/>
              <a:t>12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sz="1800"/>
              <a:t> 8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sz="1800"/>
              <a:t> 4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sz="1800"/>
              <a:t> 0</a:t>
            </a:r>
            <a:endParaRPr lang="en-US"/>
          </a:p>
        </p:txBody>
      </p:sp>
      <p:grpSp>
        <p:nvGrpSpPr>
          <p:cNvPr id="104476" name="Group 28"/>
          <p:cNvGrpSpPr>
            <a:grpSpLocks/>
          </p:cNvGrpSpPr>
          <p:nvPr/>
        </p:nvGrpSpPr>
        <p:grpSpPr bwMode="auto">
          <a:xfrm>
            <a:off x="5021263" y="2659063"/>
            <a:ext cx="3708400" cy="2917825"/>
            <a:chOff x="3163" y="1675"/>
            <a:chExt cx="2336" cy="1838"/>
          </a:xfrm>
        </p:grpSpPr>
        <p:sp>
          <p:nvSpPr>
            <p:cNvPr id="104477" name="Line 29"/>
            <p:cNvSpPr>
              <a:spLocks noChangeShapeType="1"/>
            </p:cNvSpPr>
            <p:nvPr/>
          </p:nvSpPr>
          <p:spPr bwMode="auto">
            <a:xfrm>
              <a:off x="3178" y="2428"/>
              <a:ext cx="231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78" name="Line 30"/>
            <p:cNvSpPr>
              <a:spLocks noChangeShapeType="1"/>
            </p:cNvSpPr>
            <p:nvPr/>
          </p:nvSpPr>
          <p:spPr bwMode="auto">
            <a:xfrm>
              <a:off x="3184" y="2794"/>
              <a:ext cx="231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79" name="Line 31"/>
            <p:cNvSpPr>
              <a:spLocks noChangeShapeType="1"/>
            </p:cNvSpPr>
            <p:nvPr/>
          </p:nvSpPr>
          <p:spPr bwMode="auto">
            <a:xfrm>
              <a:off x="3181" y="3151"/>
              <a:ext cx="231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80" name="Line 32"/>
            <p:cNvSpPr>
              <a:spLocks noChangeShapeType="1"/>
            </p:cNvSpPr>
            <p:nvPr/>
          </p:nvSpPr>
          <p:spPr bwMode="auto">
            <a:xfrm>
              <a:off x="3175" y="2056"/>
              <a:ext cx="231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81" name="Line 33"/>
            <p:cNvSpPr>
              <a:spLocks noChangeShapeType="1"/>
            </p:cNvSpPr>
            <p:nvPr/>
          </p:nvSpPr>
          <p:spPr bwMode="auto">
            <a:xfrm>
              <a:off x="3178" y="3346"/>
              <a:ext cx="2315" cy="0"/>
            </a:xfrm>
            <a:prstGeom prst="line">
              <a:avLst/>
            </a:prstGeom>
            <a:noFill/>
            <a:ln w="63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82" name="Line 34"/>
            <p:cNvSpPr>
              <a:spLocks noChangeShapeType="1"/>
            </p:cNvSpPr>
            <p:nvPr/>
          </p:nvSpPr>
          <p:spPr bwMode="auto">
            <a:xfrm>
              <a:off x="3175" y="2965"/>
              <a:ext cx="2315" cy="0"/>
            </a:xfrm>
            <a:prstGeom prst="line">
              <a:avLst/>
            </a:prstGeom>
            <a:noFill/>
            <a:ln w="63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83" name="Line 35"/>
            <p:cNvSpPr>
              <a:spLocks noChangeShapeType="1"/>
            </p:cNvSpPr>
            <p:nvPr/>
          </p:nvSpPr>
          <p:spPr bwMode="auto">
            <a:xfrm>
              <a:off x="3180" y="2610"/>
              <a:ext cx="2315" cy="0"/>
            </a:xfrm>
            <a:prstGeom prst="line">
              <a:avLst/>
            </a:prstGeom>
            <a:noFill/>
            <a:ln w="63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84" name="Line 36"/>
            <p:cNvSpPr>
              <a:spLocks noChangeShapeType="1"/>
            </p:cNvSpPr>
            <p:nvPr/>
          </p:nvSpPr>
          <p:spPr bwMode="auto">
            <a:xfrm>
              <a:off x="3179" y="2234"/>
              <a:ext cx="2315" cy="0"/>
            </a:xfrm>
            <a:prstGeom prst="line">
              <a:avLst/>
            </a:prstGeom>
            <a:noFill/>
            <a:ln w="63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85" name="Line 37"/>
            <p:cNvSpPr>
              <a:spLocks noChangeShapeType="1"/>
            </p:cNvSpPr>
            <p:nvPr/>
          </p:nvSpPr>
          <p:spPr bwMode="auto">
            <a:xfrm>
              <a:off x="3174" y="3513"/>
              <a:ext cx="231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86" name="Line 38"/>
            <p:cNvSpPr>
              <a:spLocks noChangeShapeType="1"/>
            </p:cNvSpPr>
            <p:nvPr/>
          </p:nvSpPr>
          <p:spPr bwMode="auto">
            <a:xfrm>
              <a:off x="3163" y="1675"/>
              <a:ext cx="231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87" name="Line 39"/>
            <p:cNvSpPr>
              <a:spLocks noChangeShapeType="1"/>
            </p:cNvSpPr>
            <p:nvPr/>
          </p:nvSpPr>
          <p:spPr bwMode="auto">
            <a:xfrm>
              <a:off x="3167" y="1853"/>
              <a:ext cx="2315" cy="0"/>
            </a:xfrm>
            <a:prstGeom prst="line">
              <a:avLst/>
            </a:prstGeom>
            <a:noFill/>
            <a:ln w="63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4488" name="Rectangle 40"/>
          <p:cNvSpPr>
            <a:spLocks noChangeArrowheads="1"/>
          </p:cNvSpPr>
          <p:nvPr/>
        </p:nvSpPr>
        <p:spPr bwMode="auto">
          <a:xfrm>
            <a:off x="5834063" y="3400425"/>
            <a:ext cx="625475" cy="2163763"/>
          </a:xfrm>
          <a:prstGeom prst="rect">
            <a:avLst/>
          </a:prstGeom>
          <a:solidFill>
            <a:srgbClr val="66CCFF"/>
          </a:solidFill>
          <a:ln w="19050">
            <a:solidFill>
              <a:srgbClr val="66CCFF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89" name="Rectangle 41"/>
          <p:cNvSpPr>
            <a:spLocks noChangeArrowheads="1"/>
          </p:cNvSpPr>
          <p:nvPr/>
        </p:nvSpPr>
        <p:spPr bwMode="auto">
          <a:xfrm>
            <a:off x="6472238" y="3095625"/>
            <a:ext cx="625475" cy="2463800"/>
          </a:xfrm>
          <a:prstGeom prst="rect">
            <a:avLst/>
          </a:prstGeom>
          <a:solidFill>
            <a:srgbClr val="FFFF00"/>
          </a:solidFill>
          <a:ln w="190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90" name="Rectangle 42"/>
          <p:cNvSpPr>
            <a:spLocks noChangeArrowheads="1"/>
          </p:cNvSpPr>
          <p:nvPr/>
        </p:nvSpPr>
        <p:spPr bwMode="auto">
          <a:xfrm>
            <a:off x="7110413" y="3097213"/>
            <a:ext cx="625475" cy="2463800"/>
          </a:xfrm>
          <a:prstGeom prst="rect">
            <a:avLst/>
          </a:prstGeom>
          <a:solidFill>
            <a:srgbClr val="CC99FF"/>
          </a:solidFill>
          <a:ln w="19050">
            <a:solidFill>
              <a:srgbClr val="CC99FF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4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4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4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44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44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4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4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44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44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4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4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4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4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 autoUpdateAnimBg="0"/>
      <p:bldP spid="104488" grpId="0" animBg="1"/>
      <p:bldP spid="104489" grpId="0" animBg="1"/>
      <p:bldP spid="10449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ext Box 2"/>
          <p:cNvSpPr txBox="1">
            <a:spLocks noChangeArrowheads="1"/>
          </p:cNvSpPr>
          <p:nvPr/>
        </p:nvSpPr>
        <p:spPr bwMode="auto">
          <a:xfrm>
            <a:off x="0" y="8540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006699"/>
                </a:solidFill>
                <a:latin typeface="Arial Black" pitchFamily="27" charset="0"/>
              </a:rPr>
              <a:t>Additional Example 3 Continued</a:t>
            </a:r>
          </a:p>
        </p:txBody>
      </p:sp>
      <p:sp>
        <p:nvSpPr>
          <p:cNvPr id="105475" name="Text Box 3"/>
          <p:cNvSpPr txBox="1">
            <a:spLocks noChangeArrowheads="1"/>
          </p:cNvSpPr>
          <p:nvPr/>
        </p:nvSpPr>
        <p:spPr bwMode="auto">
          <a:xfrm>
            <a:off x="452438" y="1401763"/>
            <a:ext cx="4313237" cy="7016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Step 4: </a:t>
            </a:r>
            <a:r>
              <a:rPr lang="en-US" sz="2000"/>
              <a:t>Label the axes and give the graph a title.</a:t>
            </a:r>
            <a:endParaRPr lang="en-US"/>
          </a:p>
        </p:txBody>
      </p:sp>
      <p:grpSp>
        <p:nvGrpSpPr>
          <p:cNvPr id="105476" name="Group 4"/>
          <p:cNvGrpSpPr>
            <a:grpSpLocks/>
          </p:cNvGrpSpPr>
          <p:nvPr/>
        </p:nvGrpSpPr>
        <p:grpSpPr bwMode="auto">
          <a:xfrm>
            <a:off x="0" y="0"/>
            <a:ext cx="9144000" cy="6862763"/>
            <a:chOff x="0" y="-3"/>
            <a:chExt cx="5760" cy="4323"/>
          </a:xfrm>
        </p:grpSpPr>
        <p:pic>
          <p:nvPicPr>
            <p:cNvPr id="105477" name="Picture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-3"/>
              <a:ext cx="576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5478" name="Picture 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4126"/>
              <a:ext cx="576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05479" name="Text Box 7"/>
            <p:cNvSpPr txBox="1">
              <a:spLocks noChangeArrowheads="1"/>
            </p:cNvSpPr>
            <p:nvPr/>
          </p:nvSpPr>
          <p:spPr bwMode="auto">
            <a:xfrm>
              <a:off x="1" y="4128"/>
              <a:ext cx="66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chemeClr val="bg1"/>
                  </a:solidFill>
                </a:rPr>
                <a:t>Course 2</a:t>
              </a:r>
              <a:endParaRPr lang="en-US" sz="800" b="1">
                <a:latin typeface="Arial" pitchFamily="27" charset="0"/>
              </a:endParaRPr>
            </a:p>
          </p:txBody>
        </p:sp>
        <p:sp>
          <p:nvSpPr>
            <p:cNvPr id="105480" name="Text Box 8"/>
            <p:cNvSpPr txBox="1">
              <a:spLocks noChangeArrowheads="1"/>
            </p:cNvSpPr>
            <p:nvPr/>
          </p:nvSpPr>
          <p:spPr bwMode="auto">
            <a:xfrm>
              <a:off x="96" y="50"/>
              <a:ext cx="5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200" b="1">
                  <a:latin typeface="Arial Black" pitchFamily="27" charset="0"/>
                </a:rPr>
                <a:t>1-4</a:t>
              </a:r>
              <a:endParaRPr lang="en-US" sz="800">
                <a:latin typeface="Arial" pitchFamily="27" charset="0"/>
              </a:endParaRPr>
            </a:p>
          </p:txBody>
        </p:sp>
        <p:sp>
          <p:nvSpPr>
            <p:cNvPr id="105481" name="Text Box 9"/>
            <p:cNvSpPr txBox="1">
              <a:spLocks noChangeArrowheads="1"/>
            </p:cNvSpPr>
            <p:nvPr/>
          </p:nvSpPr>
          <p:spPr bwMode="auto">
            <a:xfrm>
              <a:off x="701" y="106"/>
              <a:ext cx="37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sz="3000">
                  <a:solidFill>
                    <a:schemeClr val="bg1"/>
                  </a:solidFill>
                  <a:latin typeface="Arial Black" pitchFamily="27" charset="0"/>
                </a:rPr>
                <a:t>Bar Graphs and Histograms</a:t>
              </a:r>
              <a:endParaRPr lang="en-US" sz="3200">
                <a:solidFill>
                  <a:schemeClr val="bg1"/>
                </a:solidFill>
                <a:latin typeface="Arial Black" pitchFamily="27" charset="0"/>
              </a:endParaRPr>
            </a:p>
          </p:txBody>
        </p:sp>
      </p:grpSp>
      <p:grpSp>
        <p:nvGrpSpPr>
          <p:cNvPr id="105482" name="Group 10"/>
          <p:cNvGrpSpPr>
            <a:grpSpLocks/>
          </p:cNvGrpSpPr>
          <p:nvPr/>
        </p:nvGrpSpPr>
        <p:grpSpPr bwMode="auto">
          <a:xfrm>
            <a:off x="498475" y="3265488"/>
            <a:ext cx="3794125" cy="2325687"/>
            <a:chOff x="194" y="2486"/>
            <a:chExt cx="2390" cy="1465"/>
          </a:xfrm>
        </p:grpSpPr>
        <p:sp>
          <p:nvSpPr>
            <p:cNvPr id="105483" name="Text Box 11"/>
            <p:cNvSpPr txBox="1">
              <a:spLocks noChangeArrowheads="1"/>
            </p:cNvSpPr>
            <p:nvPr/>
          </p:nvSpPr>
          <p:spPr bwMode="auto">
            <a:xfrm>
              <a:off x="522" y="2905"/>
              <a:ext cx="762" cy="2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1–3</a:t>
              </a:r>
            </a:p>
          </p:txBody>
        </p:sp>
        <p:grpSp>
          <p:nvGrpSpPr>
            <p:cNvPr id="105484" name="Group 12"/>
            <p:cNvGrpSpPr>
              <a:grpSpLocks/>
            </p:cNvGrpSpPr>
            <p:nvPr/>
          </p:nvGrpSpPr>
          <p:grpSpPr bwMode="auto">
            <a:xfrm>
              <a:off x="194" y="2486"/>
              <a:ext cx="2390" cy="1465"/>
              <a:chOff x="194" y="2486"/>
              <a:chExt cx="2390" cy="1465"/>
            </a:xfrm>
          </p:grpSpPr>
          <p:sp>
            <p:nvSpPr>
              <p:cNvPr id="105485" name="Text Box 13"/>
              <p:cNvSpPr txBox="1">
                <a:spLocks noChangeArrowheads="1"/>
              </p:cNvSpPr>
              <p:nvPr/>
            </p:nvSpPr>
            <p:spPr bwMode="auto">
              <a:xfrm>
                <a:off x="1341" y="2494"/>
                <a:ext cx="1243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 b="1"/>
                  <a:t>Frequency</a:t>
                </a:r>
                <a:endParaRPr lang="en-US"/>
              </a:p>
            </p:txBody>
          </p:sp>
          <p:grpSp>
            <p:nvGrpSpPr>
              <p:cNvPr id="105486" name="Group 14"/>
              <p:cNvGrpSpPr>
                <a:grpSpLocks/>
              </p:cNvGrpSpPr>
              <p:nvPr/>
            </p:nvGrpSpPr>
            <p:grpSpPr bwMode="auto">
              <a:xfrm>
                <a:off x="194" y="2486"/>
                <a:ext cx="2197" cy="1465"/>
                <a:chOff x="194" y="2486"/>
                <a:chExt cx="2197" cy="1465"/>
              </a:xfrm>
            </p:grpSpPr>
            <p:sp>
              <p:nvSpPr>
                <p:cNvPr id="105487" name="Line 15"/>
                <p:cNvSpPr>
                  <a:spLocks noChangeShapeType="1"/>
                </p:cNvSpPr>
                <p:nvPr/>
              </p:nvSpPr>
              <p:spPr bwMode="auto">
                <a:xfrm>
                  <a:off x="1303" y="2486"/>
                  <a:ext cx="0" cy="1465"/>
                </a:xfrm>
                <a:prstGeom prst="line">
                  <a:avLst/>
                </a:prstGeom>
                <a:noFill/>
                <a:ln w="19050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105488" name="Group 16"/>
                <p:cNvGrpSpPr>
                  <a:grpSpLocks/>
                </p:cNvGrpSpPr>
                <p:nvPr/>
              </p:nvGrpSpPr>
              <p:grpSpPr bwMode="auto">
                <a:xfrm>
                  <a:off x="194" y="2486"/>
                  <a:ext cx="2197" cy="1465"/>
                  <a:chOff x="194" y="2486"/>
                  <a:chExt cx="2197" cy="1465"/>
                </a:xfrm>
              </p:grpSpPr>
              <p:sp>
                <p:nvSpPr>
                  <p:cNvPr id="105489" name="Text Box 1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7" y="2495"/>
                    <a:ext cx="1243" cy="404"/>
                  </a:xfrm>
                  <a:prstGeom prst="rect">
                    <a:avLst/>
                  </a:prstGeom>
                  <a:noFill/>
                  <a:ln w="1905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sz="1800" b="1"/>
                      <a:t>Number of Hours of TV</a:t>
                    </a:r>
                    <a:endParaRPr lang="en-US"/>
                  </a:p>
                </p:txBody>
              </p:sp>
              <p:sp>
                <p:nvSpPr>
                  <p:cNvPr id="105490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197" y="2486"/>
                    <a:ext cx="2177" cy="1465"/>
                  </a:xfrm>
                  <a:prstGeom prst="rect">
                    <a:avLst/>
                  </a:prstGeom>
                  <a:noFill/>
                  <a:ln w="19050">
                    <a:solidFill>
                      <a:schemeClr val="bg2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05491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197" y="2906"/>
                    <a:ext cx="219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05492" name="Line 20"/>
                  <p:cNvSpPr>
                    <a:spLocks noChangeShapeType="1"/>
                  </p:cNvSpPr>
                  <p:nvPr/>
                </p:nvSpPr>
                <p:spPr bwMode="auto">
                  <a:xfrm>
                    <a:off x="197" y="3223"/>
                    <a:ext cx="2177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bg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05493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194" y="3553"/>
                    <a:ext cx="2177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bg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105494" name="Text Box 22"/>
            <p:cNvSpPr txBox="1">
              <a:spLocks noChangeArrowheads="1"/>
            </p:cNvSpPr>
            <p:nvPr/>
          </p:nvSpPr>
          <p:spPr bwMode="auto">
            <a:xfrm>
              <a:off x="1656" y="2906"/>
              <a:ext cx="762" cy="2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15</a:t>
              </a:r>
            </a:p>
          </p:txBody>
        </p:sp>
        <p:sp>
          <p:nvSpPr>
            <p:cNvPr id="105495" name="Text Box 23"/>
            <p:cNvSpPr txBox="1">
              <a:spLocks noChangeArrowheads="1"/>
            </p:cNvSpPr>
            <p:nvPr/>
          </p:nvSpPr>
          <p:spPr bwMode="auto">
            <a:xfrm>
              <a:off x="519" y="3262"/>
              <a:ext cx="762" cy="2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4–6</a:t>
              </a:r>
            </a:p>
          </p:txBody>
        </p:sp>
        <p:sp>
          <p:nvSpPr>
            <p:cNvPr id="105496" name="Text Box 24"/>
            <p:cNvSpPr txBox="1">
              <a:spLocks noChangeArrowheads="1"/>
            </p:cNvSpPr>
            <p:nvPr/>
          </p:nvSpPr>
          <p:spPr bwMode="auto">
            <a:xfrm>
              <a:off x="1653" y="3254"/>
              <a:ext cx="762" cy="2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17</a:t>
              </a:r>
            </a:p>
          </p:txBody>
        </p:sp>
        <p:sp>
          <p:nvSpPr>
            <p:cNvPr id="105497" name="Text Box 25"/>
            <p:cNvSpPr txBox="1">
              <a:spLocks noChangeArrowheads="1"/>
            </p:cNvSpPr>
            <p:nvPr/>
          </p:nvSpPr>
          <p:spPr bwMode="auto">
            <a:xfrm>
              <a:off x="525" y="3619"/>
              <a:ext cx="762" cy="2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7–9</a:t>
              </a:r>
            </a:p>
          </p:txBody>
        </p:sp>
        <p:sp>
          <p:nvSpPr>
            <p:cNvPr id="105498" name="Text Box 26"/>
            <p:cNvSpPr txBox="1">
              <a:spLocks noChangeArrowheads="1"/>
            </p:cNvSpPr>
            <p:nvPr/>
          </p:nvSpPr>
          <p:spPr bwMode="auto">
            <a:xfrm>
              <a:off x="1650" y="3621"/>
              <a:ext cx="762" cy="2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17</a:t>
              </a:r>
            </a:p>
          </p:txBody>
        </p:sp>
      </p:grpSp>
      <p:sp>
        <p:nvSpPr>
          <p:cNvPr id="105499" name="Text Box 27"/>
          <p:cNvSpPr txBox="1">
            <a:spLocks noChangeArrowheads="1"/>
          </p:cNvSpPr>
          <p:nvPr/>
        </p:nvSpPr>
        <p:spPr bwMode="auto">
          <a:xfrm>
            <a:off x="4500563" y="2420938"/>
            <a:ext cx="1209675" cy="325913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sz="1800"/>
              <a:t>20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sz="1800"/>
              <a:t>16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sz="1800"/>
              <a:t>12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sz="1800"/>
              <a:t> 8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sz="1800"/>
              <a:t> 4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sz="1800"/>
              <a:t> 0</a:t>
            </a:r>
            <a:endParaRPr lang="en-US"/>
          </a:p>
        </p:txBody>
      </p:sp>
      <p:grpSp>
        <p:nvGrpSpPr>
          <p:cNvPr id="105500" name="Group 28"/>
          <p:cNvGrpSpPr>
            <a:grpSpLocks/>
          </p:cNvGrpSpPr>
          <p:nvPr/>
        </p:nvGrpSpPr>
        <p:grpSpPr bwMode="auto">
          <a:xfrm>
            <a:off x="5021263" y="2659063"/>
            <a:ext cx="3708400" cy="2917825"/>
            <a:chOff x="3163" y="1675"/>
            <a:chExt cx="2336" cy="1838"/>
          </a:xfrm>
        </p:grpSpPr>
        <p:sp>
          <p:nvSpPr>
            <p:cNvPr id="105501" name="Line 29"/>
            <p:cNvSpPr>
              <a:spLocks noChangeShapeType="1"/>
            </p:cNvSpPr>
            <p:nvPr/>
          </p:nvSpPr>
          <p:spPr bwMode="auto">
            <a:xfrm>
              <a:off x="3178" y="2428"/>
              <a:ext cx="231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502" name="Line 30"/>
            <p:cNvSpPr>
              <a:spLocks noChangeShapeType="1"/>
            </p:cNvSpPr>
            <p:nvPr/>
          </p:nvSpPr>
          <p:spPr bwMode="auto">
            <a:xfrm>
              <a:off x="3184" y="2794"/>
              <a:ext cx="231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503" name="Line 31"/>
            <p:cNvSpPr>
              <a:spLocks noChangeShapeType="1"/>
            </p:cNvSpPr>
            <p:nvPr/>
          </p:nvSpPr>
          <p:spPr bwMode="auto">
            <a:xfrm>
              <a:off x="3181" y="3151"/>
              <a:ext cx="231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504" name="Line 32"/>
            <p:cNvSpPr>
              <a:spLocks noChangeShapeType="1"/>
            </p:cNvSpPr>
            <p:nvPr/>
          </p:nvSpPr>
          <p:spPr bwMode="auto">
            <a:xfrm>
              <a:off x="3175" y="2056"/>
              <a:ext cx="231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505" name="Line 33"/>
            <p:cNvSpPr>
              <a:spLocks noChangeShapeType="1"/>
            </p:cNvSpPr>
            <p:nvPr/>
          </p:nvSpPr>
          <p:spPr bwMode="auto">
            <a:xfrm>
              <a:off x="3178" y="3346"/>
              <a:ext cx="2315" cy="0"/>
            </a:xfrm>
            <a:prstGeom prst="line">
              <a:avLst/>
            </a:prstGeom>
            <a:noFill/>
            <a:ln w="63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506" name="Line 34"/>
            <p:cNvSpPr>
              <a:spLocks noChangeShapeType="1"/>
            </p:cNvSpPr>
            <p:nvPr/>
          </p:nvSpPr>
          <p:spPr bwMode="auto">
            <a:xfrm>
              <a:off x="3175" y="2965"/>
              <a:ext cx="2315" cy="0"/>
            </a:xfrm>
            <a:prstGeom prst="line">
              <a:avLst/>
            </a:prstGeom>
            <a:noFill/>
            <a:ln w="63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507" name="Line 35"/>
            <p:cNvSpPr>
              <a:spLocks noChangeShapeType="1"/>
            </p:cNvSpPr>
            <p:nvPr/>
          </p:nvSpPr>
          <p:spPr bwMode="auto">
            <a:xfrm>
              <a:off x="3180" y="2610"/>
              <a:ext cx="2315" cy="0"/>
            </a:xfrm>
            <a:prstGeom prst="line">
              <a:avLst/>
            </a:prstGeom>
            <a:noFill/>
            <a:ln w="63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508" name="Line 36"/>
            <p:cNvSpPr>
              <a:spLocks noChangeShapeType="1"/>
            </p:cNvSpPr>
            <p:nvPr/>
          </p:nvSpPr>
          <p:spPr bwMode="auto">
            <a:xfrm>
              <a:off x="3179" y="2234"/>
              <a:ext cx="2315" cy="0"/>
            </a:xfrm>
            <a:prstGeom prst="line">
              <a:avLst/>
            </a:prstGeom>
            <a:noFill/>
            <a:ln w="63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509" name="Line 37"/>
            <p:cNvSpPr>
              <a:spLocks noChangeShapeType="1"/>
            </p:cNvSpPr>
            <p:nvPr/>
          </p:nvSpPr>
          <p:spPr bwMode="auto">
            <a:xfrm>
              <a:off x="3174" y="3513"/>
              <a:ext cx="231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510" name="Line 38"/>
            <p:cNvSpPr>
              <a:spLocks noChangeShapeType="1"/>
            </p:cNvSpPr>
            <p:nvPr/>
          </p:nvSpPr>
          <p:spPr bwMode="auto">
            <a:xfrm>
              <a:off x="3163" y="1675"/>
              <a:ext cx="231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511" name="Line 39"/>
            <p:cNvSpPr>
              <a:spLocks noChangeShapeType="1"/>
            </p:cNvSpPr>
            <p:nvPr/>
          </p:nvSpPr>
          <p:spPr bwMode="auto">
            <a:xfrm>
              <a:off x="3167" y="1853"/>
              <a:ext cx="2315" cy="0"/>
            </a:xfrm>
            <a:prstGeom prst="line">
              <a:avLst/>
            </a:prstGeom>
            <a:noFill/>
            <a:ln w="63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5512" name="Rectangle 40"/>
          <p:cNvSpPr>
            <a:spLocks noChangeArrowheads="1"/>
          </p:cNvSpPr>
          <p:nvPr/>
        </p:nvSpPr>
        <p:spPr bwMode="auto">
          <a:xfrm>
            <a:off x="5834063" y="3400425"/>
            <a:ext cx="625475" cy="2163763"/>
          </a:xfrm>
          <a:prstGeom prst="rect">
            <a:avLst/>
          </a:prstGeom>
          <a:solidFill>
            <a:srgbClr val="66CCFF"/>
          </a:solidFill>
          <a:ln w="19050">
            <a:solidFill>
              <a:srgbClr val="66CCFF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513" name="Rectangle 41"/>
          <p:cNvSpPr>
            <a:spLocks noChangeArrowheads="1"/>
          </p:cNvSpPr>
          <p:nvPr/>
        </p:nvSpPr>
        <p:spPr bwMode="auto">
          <a:xfrm>
            <a:off x="6472238" y="3095625"/>
            <a:ext cx="625475" cy="2463800"/>
          </a:xfrm>
          <a:prstGeom prst="rect">
            <a:avLst/>
          </a:prstGeom>
          <a:solidFill>
            <a:srgbClr val="FFFF00"/>
          </a:solidFill>
          <a:ln w="190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514" name="Rectangle 42"/>
          <p:cNvSpPr>
            <a:spLocks noChangeArrowheads="1"/>
          </p:cNvSpPr>
          <p:nvPr/>
        </p:nvSpPr>
        <p:spPr bwMode="auto">
          <a:xfrm>
            <a:off x="7110413" y="3097213"/>
            <a:ext cx="625475" cy="2463800"/>
          </a:xfrm>
          <a:prstGeom prst="rect">
            <a:avLst/>
          </a:prstGeom>
          <a:solidFill>
            <a:srgbClr val="CC99FF"/>
          </a:solidFill>
          <a:ln w="19050">
            <a:solidFill>
              <a:srgbClr val="CC99FF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515" name="Text Box 43"/>
          <p:cNvSpPr txBox="1">
            <a:spLocks noChangeArrowheads="1"/>
          </p:cNvSpPr>
          <p:nvPr/>
        </p:nvSpPr>
        <p:spPr bwMode="auto">
          <a:xfrm>
            <a:off x="5795963" y="5591175"/>
            <a:ext cx="790575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1–3</a:t>
            </a:r>
            <a:endParaRPr lang="en-US"/>
          </a:p>
        </p:txBody>
      </p:sp>
      <p:sp>
        <p:nvSpPr>
          <p:cNvPr id="105516" name="Text Box 44"/>
          <p:cNvSpPr txBox="1">
            <a:spLocks noChangeArrowheads="1"/>
          </p:cNvSpPr>
          <p:nvPr/>
        </p:nvSpPr>
        <p:spPr bwMode="auto">
          <a:xfrm>
            <a:off x="6462713" y="5600700"/>
            <a:ext cx="790575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4–6</a:t>
            </a:r>
            <a:endParaRPr lang="en-US"/>
          </a:p>
        </p:txBody>
      </p:sp>
      <p:sp>
        <p:nvSpPr>
          <p:cNvPr id="105517" name="Text Box 45"/>
          <p:cNvSpPr txBox="1">
            <a:spLocks noChangeArrowheads="1"/>
          </p:cNvSpPr>
          <p:nvPr/>
        </p:nvSpPr>
        <p:spPr bwMode="auto">
          <a:xfrm>
            <a:off x="7135813" y="5588000"/>
            <a:ext cx="790575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7–9</a:t>
            </a:r>
            <a:endParaRPr lang="en-US"/>
          </a:p>
        </p:txBody>
      </p:sp>
      <p:sp>
        <p:nvSpPr>
          <p:cNvPr id="105518" name="Text Box 46"/>
          <p:cNvSpPr txBox="1">
            <a:spLocks noChangeArrowheads="1"/>
          </p:cNvSpPr>
          <p:nvPr/>
        </p:nvSpPr>
        <p:spPr bwMode="auto">
          <a:xfrm>
            <a:off x="5048250" y="1703388"/>
            <a:ext cx="3619500" cy="82232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Hours of Television Watched</a:t>
            </a:r>
          </a:p>
        </p:txBody>
      </p:sp>
      <p:sp>
        <p:nvSpPr>
          <p:cNvPr id="105519" name="Text Box 47"/>
          <p:cNvSpPr txBox="1">
            <a:spLocks noChangeArrowheads="1"/>
          </p:cNvSpPr>
          <p:nvPr/>
        </p:nvSpPr>
        <p:spPr bwMode="auto">
          <a:xfrm rot="-5367386">
            <a:off x="3159125" y="3546475"/>
            <a:ext cx="238125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Frequency</a:t>
            </a:r>
          </a:p>
        </p:txBody>
      </p:sp>
      <p:sp>
        <p:nvSpPr>
          <p:cNvPr id="105522" name="Text Box 50"/>
          <p:cNvSpPr txBox="1">
            <a:spLocks noChangeArrowheads="1"/>
          </p:cNvSpPr>
          <p:nvPr/>
        </p:nvSpPr>
        <p:spPr bwMode="auto">
          <a:xfrm>
            <a:off x="6491288" y="5892800"/>
            <a:ext cx="1579562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Hours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5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55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55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55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55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55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55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5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55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55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55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55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55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5" grpId="0" autoUpdateAnimBg="0"/>
      <p:bldP spid="105515" grpId="0" autoUpdateAnimBg="0"/>
      <p:bldP spid="105516" grpId="0" autoUpdateAnimBg="0"/>
      <p:bldP spid="105517" grpId="0" autoUpdateAnimBg="0"/>
      <p:bldP spid="105518" grpId="0" autoUpdateAnimBg="0"/>
      <p:bldP spid="105519" grpId="0" autoUpdateAnimBg="0"/>
      <p:bldP spid="105522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ext Box 2"/>
          <p:cNvSpPr txBox="1">
            <a:spLocks noChangeArrowheads="1"/>
          </p:cNvSpPr>
          <p:nvPr/>
        </p:nvSpPr>
        <p:spPr bwMode="auto">
          <a:xfrm>
            <a:off x="304800" y="1436688"/>
            <a:ext cx="861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The table below shows the number of hats a group of students own. Make a histogram of the data.</a:t>
            </a:r>
          </a:p>
        </p:txBody>
      </p:sp>
      <p:sp>
        <p:nvSpPr>
          <p:cNvPr id="117763" name="Text Box 3"/>
          <p:cNvSpPr txBox="1">
            <a:spLocks noChangeArrowheads="1"/>
          </p:cNvSpPr>
          <p:nvPr/>
        </p:nvSpPr>
        <p:spPr bwMode="auto">
          <a:xfrm>
            <a:off x="0" y="92233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u="sng">
                <a:solidFill>
                  <a:srgbClr val="006699"/>
                </a:solidFill>
                <a:latin typeface="Arial Black" pitchFamily="27" charset="0"/>
              </a:rPr>
              <a:t>Try This</a:t>
            </a:r>
            <a:r>
              <a:rPr lang="en-US">
                <a:solidFill>
                  <a:srgbClr val="006699"/>
                </a:solidFill>
                <a:latin typeface="Arial Black" pitchFamily="27" charset="0"/>
              </a:rPr>
              <a:t>: Example 3</a:t>
            </a:r>
            <a:endParaRPr 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117764" name="Text Box 4"/>
          <p:cNvSpPr txBox="1">
            <a:spLocks noChangeArrowheads="1"/>
          </p:cNvSpPr>
          <p:nvPr/>
        </p:nvSpPr>
        <p:spPr bwMode="auto">
          <a:xfrm>
            <a:off x="301625" y="2260600"/>
            <a:ext cx="3633788" cy="10064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Step 1: </a:t>
            </a:r>
            <a:r>
              <a:rPr lang="en-US" sz="2000"/>
              <a:t>Make a frequency table of the data. Be sure to use equal intervals.</a:t>
            </a:r>
            <a:endParaRPr lang="en-US"/>
          </a:p>
        </p:txBody>
      </p:sp>
      <p:grpSp>
        <p:nvGrpSpPr>
          <p:cNvPr id="117765" name="Group 5"/>
          <p:cNvGrpSpPr>
            <a:grpSpLocks/>
          </p:cNvGrpSpPr>
          <p:nvPr/>
        </p:nvGrpSpPr>
        <p:grpSpPr bwMode="auto">
          <a:xfrm>
            <a:off x="0" y="0"/>
            <a:ext cx="9144000" cy="6862763"/>
            <a:chOff x="0" y="-3"/>
            <a:chExt cx="5760" cy="4323"/>
          </a:xfrm>
        </p:grpSpPr>
        <p:pic>
          <p:nvPicPr>
            <p:cNvPr id="117766" name="Picture 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-3"/>
              <a:ext cx="576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17767" name="Picture 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4126"/>
              <a:ext cx="576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17768" name="Text Box 8"/>
            <p:cNvSpPr txBox="1">
              <a:spLocks noChangeArrowheads="1"/>
            </p:cNvSpPr>
            <p:nvPr/>
          </p:nvSpPr>
          <p:spPr bwMode="auto">
            <a:xfrm>
              <a:off x="1" y="4128"/>
              <a:ext cx="66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chemeClr val="bg1"/>
                  </a:solidFill>
                </a:rPr>
                <a:t>Course 2</a:t>
              </a:r>
              <a:endParaRPr lang="en-US" sz="800" b="1">
                <a:latin typeface="Arial" pitchFamily="27" charset="0"/>
              </a:endParaRPr>
            </a:p>
          </p:txBody>
        </p:sp>
        <p:sp>
          <p:nvSpPr>
            <p:cNvPr id="117769" name="Text Box 9"/>
            <p:cNvSpPr txBox="1">
              <a:spLocks noChangeArrowheads="1"/>
            </p:cNvSpPr>
            <p:nvPr/>
          </p:nvSpPr>
          <p:spPr bwMode="auto">
            <a:xfrm>
              <a:off x="96" y="50"/>
              <a:ext cx="5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200" b="1">
                  <a:latin typeface="Arial Black" pitchFamily="27" charset="0"/>
                </a:rPr>
                <a:t>1-4</a:t>
              </a:r>
              <a:endParaRPr lang="en-US" sz="800">
                <a:latin typeface="Arial" pitchFamily="27" charset="0"/>
              </a:endParaRPr>
            </a:p>
          </p:txBody>
        </p:sp>
        <p:sp>
          <p:nvSpPr>
            <p:cNvPr id="117770" name="Text Box 10"/>
            <p:cNvSpPr txBox="1">
              <a:spLocks noChangeArrowheads="1"/>
            </p:cNvSpPr>
            <p:nvPr/>
          </p:nvSpPr>
          <p:spPr bwMode="auto">
            <a:xfrm>
              <a:off x="701" y="106"/>
              <a:ext cx="37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sz="3000">
                  <a:solidFill>
                    <a:schemeClr val="bg1"/>
                  </a:solidFill>
                  <a:latin typeface="Arial Black" pitchFamily="27" charset="0"/>
                </a:rPr>
                <a:t>Bar Graphs and Histograms</a:t>
              </a:r>
              <a:endParaRPr lang="en-US" sz="3200">
                <a:solidFill>
                  <a:schemeClr val="bg1"/>
                </a:solidFill>
                <a:latin typeface="Arial Black" pitchFamily="27" charset="0"/>
              </a:endParaRPr>
            </a:p>
          </p:txBody>
        </p:sp>
      </p:grpSp>
      <p:sp>
        <p:nvSpPr>
          <p:cNvPr id="117790" name="Text Box 30"/>
          <p:cNvSpPr txBox="1">
            <a:spLocks noChangeArrowheads="1"/>
          </p:cNvSpPr>
          <p:nvPr/>
        </p:nvSpPr>
        <p:spPr bwMode="auto">
          <a:xfrm>
            <a:off x="828675" y="4298950"/>
            <a:ext cx="1209675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1–3</a:t>
            </a:r>
          </a:p>
        </p:txBody>
      </p:sp>
      <p:grpSp>
        <p:nvGrpSpPr>
          <p:cNvPr id="117791" name="Group 31"/>
          <p:cNvGrpSpPr>
            <a:grpSpLocks/>
          </p:cNvGrpSpPr>
          <p:nvPr/>
        </p:nvGrpSpPr>
        <p:grpSpPr bwMode="auto">
          <a:xfrm>
            <a:off x="307975" y="3633788"/>
            <a:ext cx="3794125" cy="2325687"/>
            <a:chOff x="194" y="2486"/>
            <a:chExt cx="2390" cy="1465"/>
          </a:xfrm>
        </p:grpSpPr>
        <p:sp>
          <p:nvSpPr>
            <p:cNvPr id="117792" name="Text Box 32"/>
            <p:cNvSpPr txBox="1">
              <a:spLocks noChangeArrowheads="1"/>
            </p:cNvSpPr>
            <p:nvPr/>
          </p:nvSpPr>
          <p:spPr bwMode="auto">
            <a:xfrm>
              <a:off x="1341" y="2494"/>
              <a:ext cx="1243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/>
                <a:t>Frequency</a:t>
              </a:r>
              <a:endParaRPr lang="en-US"/>
            </a:p>
          </p:txBody>
        </p:sp>
        <p:grpSp>
          <p:nvGrpSpPr>
            <p:cNvPr id="117793" name="Group 33"/>
            <p:cNvGrpSpPr>
              <a:grpSpLocks/>
            </p:cNvGrpSpPr>
            <p:nvPr/>
          </p:nvGrpSpPr>
          <p:grpSpPr bwMode="auto">
            <a:xfrm>
              <a:off x="194" y="2486"/>
              <a:ext cx="2197" cy="1465"/>
              <a:chOff x="194" y="2486"/>
              <a:chExt cx="2197" cy="1465"/>
            </a:xfrm>
          </p:grpSpPr>
          <p:sp>
            <p:nvSpPr>
              <p:cNvPr id="117794" name="Line 34"/>
              <p:cNvSpPr>
                <a:spLocks noChangeShapeType="1"/>
              </p:cNvSpPr>
              <p:nvPr/>
            </p:nvSpPr>
            <p:spPr bwMode="auto">
              <a:xfrm>
                <a:off x="1303" y="2486"/>
                <a:ext cx="0" cy="1465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17795" name="Group 35"/>
              <p:cNvGrpSpPr>
                <a:grpSpLocks/>
              </p:cNvGrpSpPr>
              <p:nvPr/>
            </p:nvGrpSpPr>
            <p:grpSpPr bwMode="auto">
              <a:xfrm>
                <a:off x="194" y="2486"/>
                <a:ext cx="2197" cy="1465"/>
                <a:chOff x="194" y="2486"/>
                <a:chExt cx="2197" cy="1465"/>
              </a:xfrm>
            </p:grpSpPr>
            <p:sp>
              <p:nvSpPr>
                <p:cNvPr id="117796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197" y="2495"/>
                  <a:ext cx="1243" cy="404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800" b="1"/>
                    <a:t>Number of Hats Owned</a:t>
                  </a:r>
                  <a:endParaRPr lang="en-US"/>
                </a:p>
              </p:txBody>
            </p:sp>
            <p:sp>
              <p:nvSpPr>
                <p:cNvPr id="117797" name="Rectangle 37"/>
                <p:cNvSpPr>
                  <a:spLocks noChangeArrowheads="1"/>
                </p:cNvSpPr>
                <p:nvPr/>
              </p:nvSpPr>
              <p:spPr bwMode="auto">
                <a:xfrm>
                  <a:off x="197" y="2486"/>
                  <a:ext cx="2177" cy="1465"/>
                </a:xfrm>
                <a:prstGeom prst="rect">
                  <a:avLst/>
                </a:prstGeom>
                <a:noFill/>
                <a:ln w="19050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7798" name="Line 38"/>
                <p:cNvSpPr>
                  <a:spLocks noChangeShapeType="1"/>
                </p:cNvSpPr>
                <p:nvPr/>
              </p:nvSpPr>
              <p:spPr bwMode="auto">
                <a:xfrm>
                  <a:off x="197" y="2906"/>
                  <a:ext cx="2194" cy="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7799" name="Line 39"/>
                <p:cNvSpPr>
                  <a:spLocks noChangeShapeType="1"/>
                </p:cNvSpPr>
                <p:nvPr/>
              </p:nvSpPr>
              <p:spPr bwMode="auto">
                <a:xfrm>
                  <a:off x="197" y="3223"/>
                  <a:ext cx="2177" cy="0"/>
                </a:xfrm>
                <a:prstGeom prst="line">
                  <a:avLst/>
                </a:prstGeom>
                <a:noFill/>
                <a:ln w="19050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7800" name="Line 40"/>
                <p:cNvSpPr>
                  <a:spLocks noChangeShapeType="1"/>
                </p:cNvSpPr>
                <p:nvPr/>
              </p:nvSpPr>
              <p:spPr bwMode="auto">
                <a:xfrm>
                  <a:off x="194" y="3553"/>
                  <a:ext cx="2177" cy="0"/>
                </a:xfrm>
                <a:prstGeom prst="line">
                  <a:avLst/>
                </a:prstGeom>
                <a:noFill/>
                <a:ln w="19050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17801" name="AutoShape 41"/>
          <p:cNvSpPr>
            <a:spLocks noChangeArrowheads="1"/>
          </p:cNvSpPr>
          <p:nvPr/>
        </p:nvSpPr>
        <p:spPr bwMode="auto">
          <a:xfrm>
            <a:off x="6869113" y="3046413"/>
            <a:ext cx="1223962" cy="10318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802" name="Text Box 42"/>
          <p:cNvSpPr txBox="1">
            <a:spLocks noChangeArrowheads="1"/>
          </p:cNvSpPr>
          <p:nvPr/>
        </p:nvSpPr>
        <p:spPr bwMode="auto">
          <a:xfrm>
            <a:off x="2628900" y="4300538"/>
            <a:ext cx="1209675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12</a:t>
            </a:r>
          </a:p>
        </p:txBody>
      </p:sp>
      <p:sp>
        <p:nvSpPr>
          <p:cNvPr id="117803" name="Text Box 43"/>
          <p:cNvSpPr txBox="1">
            <a:spLocks noChangeArrowheads="1"/>
          </p:cNvSpPr>
          <p:nvPr/>
        </p:nvSpPr>
        <p:spPr bwMode="auto">
          <a:xfrm>
            <a:off x="823913" y="4865688"/>
            <a:ext cx="1209675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4–6</a:t>
            </a:r>
          </a:p>
        </p:txBody>
      </p:sp>
      <p:sp>
        <p:nvSpPr>
          <p:cNvPr id="117805" name="AutoShape 45"/>
          <p:cNvSpPr>
            <a:spLocks noChangeArrowheads="1"/>
          </p:cNvSpPr>
          <p:nvPr/>
        </p:nvSpPr>
        <p:spPr bwMode="auto">
          <a:xfrm>
            <a:off x="6873875" y="4108450"/>
            <a:ext cx="1254125" cy="909638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807" name="Text Box 47"/>
          <p:cNvSpPr txBox="1">
            <a:spLocks noChangeArrowheads="1"/>
          </p:cNvSpPr>
          <p:nvPr/>
        </p:nvSpPr>
        <p:spPr bwMode="auto">
          <a:xfrm>
            <a:off x="2624138" y="4852988"/>
            <a:ext cx="1209675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18</a:t>
            </a:r>
          </a:p>
        </p:txBody>
      </p:sp>
      <p:sp>
        <p:nvSpPr>
          <p:cNvPr id="117808" name="Text Box 48"/>
          <p:cNvSpPr txBox="1">
            <a:spLocks noChangeArrowheads="1"/>
          </p:cNvSpPr>
          <p:nvPr/>
        </p:nvSpPr>
        <p:spPr bwMode="auto">
          <a:xfrm>
            <a:off x="833438" y="5432425"/>
            <a:ext cx="1209675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7–9</a:t>
            </a:r>
          </a:p>
        </p:txBody>
      </p:sp>
      <p:sp>
        <p:nvSpPr>
          <p:cNvPr id="117809" name="AutoShape 49"/>
          <p:cNvSpPr>
            <a:spLocks noChangeArrowheads="1"/>
          </p:cNvSpPr>
          <p:nvPr/>
        </p:nvSpPr>
        <p:spPr bwMode="auto">
          <a:xfrm>
            <a:off x="6877050" y="5064125"/>
            <a:ext cx="1252538" cy="92392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810" name="Text Box 50"/>
          <p:cNvSpPr txBox="1">
            <a:spLocks noChangeArrowheads="1"/>
          </p:cNvSpPr>
          <p:nvPr/>
        </p:nvSpPr>
        <p:spPr bwMode="auto">
          <a:xfrm>
            <a:off x="2619375" y="5435600"/>
            <a:ext cx="1209675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24</a:t>
            </a:r>
          </a:p>
        </p:txBody>
      </p:sp>
      <p:grpSp>
        <p:nvGrpSpPr>
          <p:cNvPr id="117881" name="Group 121"/>
          <p:cNvGrpSpPr>
            <a:grpSpLocks/>
          </p:cNvGrpSpPr>
          <p:nvPr/>
        </p:nvGrpSpPr>
        <p:grpSpPr bwMode="auto">
          <a:xfrm>
            <a:off x="5070475" y="2414588"/>
            <a:ext cx="4073525" cy="3629025"/>
            <a:chOff x="2973" y="1623"/>
            <a:chExt cx="2566" cy="2286"/>
          </a:xfrm>
        </p:grpSpPr>
        <p:grpSp>
          <p:nvGrpSpPr>
            <p:cNvPr id="117858" name="Group 98"/>
            <p:cNvGrpSpPr>
              <a:grpSpLocks/>
            </p:cNvGrpSpPr>
            <p:nvPr/>
          </p:nvGrpSpPr>
          <p:grpSpPr bwMode="auto">
            <a:xfrm>
              <a:off x="2973" y="1623"/>
              <a:ext cx="2566" cy="2282"/>
              <a:chOff x="1379" y="1691"/>
              <a:chExt cx="2566" cy="2282"/>
            </a:xfrm>
          </p:grpSpPr>
          <p:sp>
            <p:nvSpPr>
              <p:cNvPr id="117859" name="Line 99"/>
              <p:cNvSpPr>
                <a:spLocks noChangeShapeType="1"/>
              </p:cNvSpPr>
              <p:nvPr/>
            </p:nvSpPr>
            <p:spPr bwMode="auto">
              <a:xfrm>
                <a:off x="1429" y="2079"/>
                <a:ext cx="2160" cy="0"/>
              </a:xfrm>
              <a:prstGeom prst="line">
                <a:avLst/>
              </a:prstGeom>
              <a:noFill/>
              <a:ln w="28575">
                <a:solidFill>
                  <a:srgbClr val="339966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17860" name="Group 100"/>
              <p:cNvGrpSpPr>
                <a:grpSpLocks/>
              </p:cNvGrpSpPr>
              <p:nvPr/>
            </p:nvGrpSpPr>
            <p:grpSpPr bwMode="auto">
              <a:xfrm>
                <a:off x="1379" y="1691"/>
                <a:ext cx="2566" cy="2282"/>
                <a:chOff x="1379" y="1691"/>
                <a:chExt cx="2566" cy="2282"/>
              </a:xfrm>
            </p:grpSpPr>
            <p:sp>
              <p:nvSpPr>
                <p:cNvPr id="117861" name="Line 101"/>
                <p:cNvSpPr>
                  <a:spLocks noChangeShapeType="1"/>
                </p:cNvSpPr>
                <p:nvPr/>
              </p:nvSpPr>
              <p:spPr bwMode="auto">
                <a:xfrm flipV="1">
                  <a:off x="1424" y="2270"/>
                  <a:ext cx="2165" cy="0"/>
                </a:xfrm>
                <a:prstGeom prst="line">
                  <a:avLst/>
                </a:prstGeom>
                <a:noFill/>
                <a:ln w="19050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117862" name="Group 102"/>
                <p:cNvGrpSpPr>
                  <a:grpSpLocks/>
                </p:cNvGrpSpPr>
                <p:nvPr/>
              </p:nvGrpSpPr>
              <p:grpSpPr bwMode="auto">
                <a:xfrm>
                  <a:off x="1379" y="1691"/>
                  <a:ext cx="2566" cy="2282"/>
                  <a:chOff x="1379" y="1691"/>
                  <a:chExt cx="2566" cy="2282"/>
                </a:xfrm>
              </p:grpSpPr>
              <p:sp>
                <p:nvSpPr>
                  <p:cNvPr id="117863" name="Text Box 10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16" y="2111"/>
                    <a:ext cx="2229" cy="1843"/>
                  </a:xfrm>
                  <a:prstGeom prst="rect">
                    <a:avLst/>
                  </a:prstGeom>
                  <a:noFill/>
                  <a:ln w="1905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lnSpc>
                        <a:spcPct val="70000"/>
                      </a:lnSpc>
                      <a:spcBef>
                        <a:spcPct val="50000"/>
                      </a:spcBef>
                    </a:pPr>
                    <a:r>
                      <a:rPr lang="en-US" sz="1800"/>
                      <a:t>  1	      //</a:t>
                    </a:r>
                  </a:p>
                  <a:p>
                    <a:pPr>
                      <a:lnSpc>
                        <a:spcPct val="70000"/>
                      </a:lnSpc>
                      <a:spcBef>
                        <a:spcPct val="50000"/>
                      </a:spcBef>
                    </a:pPr>
                    <a:r>
                      <a:rPr lang="en-US" sz="1800"/>
                      <a:t>  2   	      ////</a:t>
                    </a:r>
                  </a:p>
                  <a:p>
                    <a:pPr>
                      <a:lnSpc>
                        <a:spcPct val="70000"/>
                      </a:lnSpc>
                      <a:spcBef>
                        <a:spcPct val="50000"/>
                      </a:spcBef>
                    </a:pPr>
                    <a:r>
                      <a:rPr lang="en-US" sz="1800"/>
                      <a:t>  3	      //// /</a:t>
                    </a:r>
                  </a:p>
                  <a:p>
                    <a:pPr>
                      <a:lnSpc>
                        <a:spcPct val="70000"/>
                      </a:lnSpc>
                      <a:spcBef>
                        <a:spcPct val="50000"/>
                      </a:spcBef>
                    </a:pPr>
                    <a:r>
                      <a:rPr lang="en-US" sz="1800"/>
                      <a:t>  4	      //// /</a:t>
                    </a:r>
                  </a:p>
                  <a:p>
                    <a:pPr>
                      <a:lnSpc>
                        <a:spcPct val="70000"/>
                      </a:lnSpc>
                      <a:spcBef>
                        <a:spcPct val="50000"/>
                      </a:spcBef>
                    </a:pPr>
                    <a:r>
                      <a:rPr lang="en-US" sz="1800"/>
                      <a:t>  5   	      //// ///</a:t>
                    </a:r>
                  </a:p>
                  <a:p>
                    <a:pPr>
                      <a:lnSpc>
                        <a:spcPct val="70000"/>
                      </a:lnSpc>
                      <a:spcBef>
                        <a:spcPct val="50000"/>
                      </a:spcBef>
                    </a:pPr>
                    <a:r>
                      <a:rPr lang="en-US" sz="1800"/>
                      <a:t>  6   	      ////</a:t>
                    </a:r>
                  </a:p>
                  <a:p>
                    <a:pPr>
                      <a:lnSpc>
                        <a:spcPct val="70000"/>
                      </a:lnSpc>
                      <a:spcBef>
                        <a:spcPct val="50000"/>
                      </a:spcBef>
                    </a:pPr>
                    <a:r>
                      <a:rPr lang="en-US" sz="1800"/>
                      <a:t>  7   	      //// /</a:t>
                    </a:r>
                  </a:p>
                  <a:p>
                    <a:pPr>
                      <a:lnSpc>
                        <a:spcPct val="70000"/>
                      </a:lnSpc>
                      <a:spcBef>
                        <a:spcPct val="50000"/>
                      </a:spcBef>
                    </a:pPr>
                    <a:r>
                      <a:rPr lang="en-US" sz="1800"/>
                      <a:t>  8   	      //// ////</a:t>
                    </a:r>
                  </a:p>
                  <a:p>
                    <a:pPr>
                      <a:lnSpc>
                        <a:spcPct val="70000"/>
                      </a:lnSpc>
                      <a:spcBef>
                        <a:spcPct val="50000"/>
                      </a:spcBef>
                    </a:pPr>
                    <a:r>
                      <a:rPr lang="en-US" sz="1800"/>
                      <a:t>  9  	      //// ////</a:t>
                    </a:r>
                  </a:p>
                </p:txBody>
              </p:sp>
              <p:sp>
                <p:nvSpPr>
                  <p:cNvPr id="117864" name="Rectangle 104"/>
                  <p:cNvSpPr>
                    <a:spLocks noChangeArrowheads="1"/>
                  </p:cNvSpPr>
                  <p:nvPr/>
                </p:nvSpPr>
                <p:spPr bwMode="auto">
                  <a:xfrm>
                    <a:off x="1428" y="1701"/>
                    <a:ext cx="2160" cy="2272"/>
                  </a:xfrm>
                  <a:prstGeom prst="rect">
                    <a:avLst/>
                  </a:prstGeom>
                  <a:noFill/>
                  <a:ln w="19050">
                    <a:solidFill>
                      <a:schemeClr val="bg2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17865" name="Text Box 10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79" y="1691"/>
                    <a:ext cx="1123" cy="404"/>
                  </a:xfrm>
                  <a:prstGeom prst="rect">
                    <a:avLst/>
                  </a:prstGeom>
                  <a:noFill/>
                  <a:ln w="1905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1800"/>
                      <a:t>Number of Hats Owned</a:t>
                    </a:r>
                    <a:endParaRPr lang="en-US"/>
                  </a:p>
                </p:txBody>
              </p:sp>
              <p:sp>
                <p:nvSpPr>
                  <p:cNvPr id="117866" name="Text Box 10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419" y="1778"/>
                    <a:ext cx="1063" cy="231"/>
                  </a:xfrm>
                  <a:prstGeom prst="rect">
                    <a:avLst/>
                  </a:prstGeom>
                  <a:noFill/>
                  <a:ln w="1905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1800"/>
                      <a:t>  Frequency</a:t>
                    </a:r>
                  </a:p>
                </p:txBody>
              </p:sp>
            </p:grpSp>
            <p:sp>
              <p:nvSpPr>
                <p:cNvPr id="117867" name="Line 107"/>
                <p:cNvSpPr>
                  <a:spLocks noChangeShapeType="1"/>
                </p:cNvSpPr>
                <p:nvPr/>
              </p:nvSpPr>
              <p:spPr bwMode="auto">
                <a:xfrm flipV="1">
                  <a:off x="1430" y="2501"/>
                  <a:ext cx="2165" cy="0"/>
                </a:xfrm>
                <a:prstGeom prst="line">
                  <a:avLst/>
                </a:prstGeom>
                <a:noFill/>
                <a:ln w="19050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7868" name="Line 108"/>
                <p:cNvSpPr>
                  <a:spLocks noChangeShapeType="1"/>
                </p:cNvSpPr>
                <p:nvPr/>
              </p:nvSpPr>
              <p:spPr bwMode="auto">
                <a:xfrm flipV="1">
                  <a:off x="1430" y="2717"/>
                  <a:ext cx="2165" cy="0"/>
                </a:xfrm>
                <a:prstGeom prst="line">
                  <a:avLst/>
                </a:prstGeom>
                <a:noFill/>
                <a:ln w="19050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7869" name="Line 109"/>
                <p:cNvSpPr>
                  <a:spLocks noChangeShapeType="1"/>
                </p:cNvSpPr>
                <p:nvPr/>
              </p:nvSpPr>
              <p:spPr bwMode="auto">
                <a:xfrm flipV="1">
                  <a:off x="1430" y="2924"/>
                  <a:ext cx="2165" cy="0"/>
                </a:xfrm>
                <a:prstGeom prst="line">
                  <a:avLst/>
                </a:prstGeom>
                <a:noFill/>
                <a:ln w="19050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7870" name="Line 110"/>
                <p:cNvSpPr>
                  <a:spLocks noChangeShapeType="1"/>
                </p:cNvSpPr>
                <p:nvPr/>
              </p:nvSpPr>
              <p:spPr bwMode="auto">
                <a:xfrm flipV="1">
                  <a:off x="1427" y="3137"/>
                  <a:ext cx="2165" cy="0"/>
                </a:xfrm>
                <a:prstGeom prst="line">
                  <a:avLst/>
                </a:prstGeom>
                <a:noFill/>
                <a:ln w="19050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7871" name="Line 111"/>
                <p:cNvSpPr>
                  <a:spLocks noChangeShapeType="1"/>
                </p:cNvSpPr>
                <p:nvPr/>
              </p:nvSpPr>
              <p:spPr bwMode="auto">
                <a:xfrm flipV="1">
                  <a:off x="1427" y="3344"/>
                  <a:ext cx="2165" cy="0"/>
                </a:xfrm>
                <a:prstGeom prst="line">
                  <a:avLst/>
                </a:prstGeom>
                <a:noFill/>
                <a:ln w="19050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7872" name="Line 112"/>
                <p:cNvSpPr>
                  <a:spLocks noChangeShapeType="1"/>
                </p:cNvSpPr>
                <p:nvPr/>
              </p:nvSpPr>
              <p:spPr bwMode="auto">
                <a:xfrm flipV="1">
                  <a:off x="1424" y="3548"/>
                  <a:ext cx="2165" cy="0"/>
                </a:xfrm>
                <a:prstGeom prst="line">
                  <a:avLst/>
                </a:prstGeom>
                <a:noFill/>
                <a:ln w="19050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7873" name="Line 113"/>
                <p:cNvSpPr>
                  <a:spLocks noChangeShapeType="1"/>
                </p:cNvSpPr>
                <p:nvPr/>
              </p:nvSpPr>
              <p:spPr bwMode="auto">
                <a:xfrm flipV="1">
                  <a:off x="1430" y="3761"/>
                  <a:ext cx="2165" cy="0"/>
                </a:xfrm>
                <a:prstGeom prst="line">
                  <a:avLst/>
                </a:prstGeom>
                <a:noFill/>
                <a:ln w="19050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7874" name="Line 114"/>
                <p:cNvSpPr>
                  <a:spLocks noChangeShapeType="1"/>
                </p:cNvSpPr>
                <p:nvPr/>
              </p:nvSpPr>
              <p:spPr bwMode="auto">
                <a:xfrm flipH="1">
                  <a:off x="2615" y="2574"/>
                  <a:ext cx="310" cy="95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7875" name="Line 115"/>
                <p:cNvSpPr>
                  <a:spLocks noChangeShapeType="1"/>
                </p:cNvSpPr>
                <p:nvPr/>
              </p:nvSpPr>
              <p:spPr bwMode="auto">
                <a:xfrm flipH="1">
                  <a:off x="2630" y="2787"/>
                  <a:ext cx="310" cy="95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7876" name="Line 116"/>
                <p:cNvSpPr>
                  <a:spLocks noChangeShapeType="1"/>
                </p:cNvSpPr>
                <p:nvPr/>
              </p:nvSpPr>
              <p:spPr bwMode="auto">
                <a:xfrm flipH="1">
                  <a:off x="2636" y="2991"/>
                  <a:ext cx="310" cy="95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7877" name="Line 117"/>
                <p:cNvSpPr>
                  <a:spLocks noChangeShapeType="1"/>
                </p:cNvSpPr>
                <p:nvPr/>
              </p:nvSpPr>
              <p:spPr bwMode="auto">
                <a:xfrm flipH="1">
                  <a:off x="2633" y="3402"/>
                  <a:ext cx="310" cy="95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7878" name="Line 118"/>
                <p:cNvSpPr>
                  <a:spLocks noChangeShapeType="1"/>
                </p:cNvSpPr>
                <p:nvPr/>
              </p:nvSpPr>
              <p:spPr bwMode="auto">
                <a:xfrm flipH="1">
                  <a:off x="2630" y="3606"/>
                  <a:ext cx="310" cy="95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7879" name="Line 119"/>
                <p:cNvSpPr>
                  <a:spLocks noChangeShapeType="1"/>
                </p:cNvSpPr>
                <p:nvPr/>
              </p:nvSpPr>
              <p:spPr bwMode="auto">
                <a:xfrm flipH="1">
                  <a:off x="2636" y="3819"/>
                  <a:ext cx="310" cy="95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117880" name="Line 120"/>
            <p:cNvSpPr>
              <a:spLocks noChangeShapeType="1"/>
            </p:cNvSpPr>
            <p:nvPr/>
          </p:nvSpPr>
          <p:spPr bwMode="auto">
            <a:xfrm>
              <a:off x="4097" y="1637"/>
              <a:ext cx="0" cy="2272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17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17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7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17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7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7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78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78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7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7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7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78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78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7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7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78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78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7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7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78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78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7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7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17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78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78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178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17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178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178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178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17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178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178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7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17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17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178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178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4" grpId="0" autoUpdateAnimBg="0"/>
      <p:bldP spid="117790" grpId="0" autoUpdateAnimBg="0"/>
      <p:bldP spid="117801" grpId="0" animBg="1"/>
      <p:bldP spid="117802" grpId="0" autoUpdateAnimBg="0"/>
      <p:bldP spid="117803" grpId="0" autoUpdateAnimBg="0"/>
      <p:bldP spid="117805" grpId="0" animBg="1"/>
      <p:bldP spid="117807" grpId="0" autoUpdateAnimBg="0"/>
      <p:bldP spid="117808" grpId="0" autoUpdateAnimBg="0"/>
      <p:bldP spid="117809" grpId="0" animBg="1"/>
      <p:bldP spid="117810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Text Box 2"/>
          <p:cNvSpPr txBox="1">
            <a:spLocks noChangeArrowheads="1"/>
          </p:cNvSpPr>
          <p:nvPr/>
        </p:nvSpPr>
        <p:spPr bwMode="auto">
          <a:xfrm>
            <a:off x="0" y="92233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u="sng">
                <a:solidFill>
                  <a:srgbClr val="006699"/>
                </a:solidFill>
                <a:latin typeface="Arial Black" pitchFamily="27" charset="0"/>
              </a:rPr>
              <a:t>Try This</a:t>
            </a:r>
            <a:r>
              <a:rPr lang="en-US">
                <a:solidFill>
                  <a:srgbClr val="006699"/>
                </a:solidFill>
                <a:latin typeface="Arial Black" pitchFamily="27" charset="0"/>
              </a:rPr>
              <a:t>: Example 3</a:t>
            </a:r>
            <a:endParaRPr 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119811" name="Text Box 3"/>
          <p:cNvSpPr txBox="1">
            <a:spLocks noChangeArrowheads="1"/>
          </p:cNvSpPr>
          <p:nvPr/>
        </p:nvSpPr>
        <p:spPr bwMode="auto">
          <a:xfrm>
            <a:off x="274638" y="1511300"/>
            <a:ext cx="4246562" cy="1920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Step 2: </a:t>
            </a:r>
            <a:r>
              <a:rPr lang="en-US" sz="2000"/>
              <a:t>Choose an appropriate scale and interval for the vertical axis. The greatest value on the scale should be at least as great as the greatest frequency.</a:t>
            </a:r>
          </a:p>
        </p:txBody>
      </p:sp>
      <p:grpSp>
        <p:nvGrpSpPr>
          <p:cNvPr id="119812" name="Group 4"/>
          <p:cNvGrpSpPr>
            <a:grpSpLocks/>
          </p:cNvGrpSpPr>
          <p:nvPr/>
        </p:nvGrpSpPr>
        <p:grpSpPr bwMode="auto">
          <a:xfrm>
            <a:off x="0" y="0"/>
            <a:ext cx="9144000" cy="6862763"/>
            <a:chOff x="0" y="-3"/>
            <a:chExt cx="5760" cy="4323"/>
          </a:xfrm>
        </p:grpSpPr>
        <p:pic>
          <p:nvPicPr>
            <p:cNvPr id="119813" name="Picture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-3"/>
              <a:ext cx="576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19814" name="Picture 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4126"/>
              <a:ext cx="576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19815" name="Text Box 7"/>
            <p:cNvSpPr txBox="1">
              <a:spLocks noChangeArrowheads="1"/>
            </p:cNvSpPr>
            <p:nvPr/>
          </p:nvSpPr>
          <p:spPr bwMode="auto">
            <a:xfrm>
              <a:off x="1" y="4128"/>
              <a:ext cx="66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chemeClr val="bg1"/>
                  </a:solidFill>
                </a:rPr>
                <a:t>Course 2</a:t>
              </a:r>
              <a:endParaRPr lang="en-US" sz="800" b="1">
                <a:latin typeface="Arial" pitchFamily="27" charset="0"/>
              </a:endParaRPr>
            </a:p>
          </p:txBody>
        </p:sp>
        <p:sp>
          <p:nvSpPr>
            <p:cNvPr id="119816" name="Text Box 8"/>
            <p:cNvSpPr txBox="1">
              <a:spLocks noChangeArrowheads="1"/>
            </p:cNvSpPr>
            <p:nvPr/>
          </p:nvSpPr>
          <p:spPr bwMode="auto">
            <a:xfrm>
              <a:off x="96" y="50"/>
              <a:ext cx="5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200" b="1">
                  <a:latin typeface="Arial Black" pitchFamily="27" charset="0"/>
                </a:rPr>
                <a:t>1-4</a:t>
              </a:r>
              <a:endParaRPr lang="en-US" sz="800">
                <a:latin typeface="Arial" pitchFamily="27" charset="0"/>
              </a:endParaRPr>
            </a:p>
          </p:txBody>
        </p:sp>
        <p:sp>
          <p:nvSpPr>
            <p:cNvPr id="119817" name="Text Box 9"/>
            <p:cNvSpPr txBox="1">
              <a:spLocks noChangeArrowheads="1"/>
            </p:cNvSpPr>
            <p:nvPr/>
          </p:nvSpPr>
          <p:spPr bwMode="auto">
            <a:xfrm>
              <a:off x="701" y="106"/>
              <a:ext cx="37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sz="3000">
                  <a:solidFill>
                    <a:schemeClr val="bg1"/>
                  </a:solidFill>
                  <a:latin typeface="Arial Black" pitchFamily="27" charset="0"/>
                </a:rPr>
                <a:t>Bar Graphs and Histograms</a:t>
              </a:r>
              <a:endParaRPr lang="en-US" sz="3200">
                <a:solidFill>
                  <a:schemeClr val="bg1"/>
                </a:solidFill>
                <a:latin typeface="Arial Black" pitchFamily="27" charset="0"/>
              </a:endParaRPr>
            </a:p>
          </p:txBody>
        </p:sp>
      </p:grpSp>
      <p:sp>
        <p:nvSpPr>
          <p:cNvPr id="119818" name="Text Box 10"/>
          <p:cNvSpPr txBox="1">
            <a:spLocks noChangeArrowheads="1"/>
          </p:cNvSpPr>
          <p:nvPr/>
        </p:nvSpPr>
        <p:spPr bwMode="auto">
          <a:xfrm>
            <a:off x="828675" y="4298950"/>
            <a:ext cx="1209675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1–3</a:t>
            </a:r>
          </a:p>
        </p:txBody>
      </p:sp>
      <p:grpSp>
        <p:nvGrpSpPr>
          <p:cNvPr id="119819" name="Group 11"/>
          <p:cNvGrpSpPr>
            <a:grpSpLocks/>
          </p:cNvGrpSpPr>
          <p:nvPr/>
        </p:nvGrpSpPr>
        <p:grpSpPr bwMode="auto">
          <a:xfrm>
            <a:off x="307975" y="3633788"/>
            <a:ext cx="3794125" cy="2325687"/>
            <a:chOff x="194" y="2486"/>
            <a:chExt cx="2390" cy="1465"/>
          </a:xfrm>
        </p:grpSpPr>
        <p:sp>
          <p:nvSpPr>
            <p:cNvPr id="119820" name="Text Box 12"/>
            <p:cNvSpPr txBox="1">
              <a:spLocks noChangeArrowheads="1"/>
            </p:cNvSpPr>
            <p:nvPr/>
          </p:nvSpPr>
          <p:spPr bwMode="auto">
            <a:xfrm>
              <a:off x="1341" y="2494"/>
              <a:ext cx="1243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/>
                <a:t>Frequency</a:t>
              </a:r>
              <a:endParaRPr lang="en-US"/>
            </a:p>
          </p:txBody>
        </p:sp>
        <p:grpSp>
          <p:nvGrpSpPr>
            <p:cNvPr id="119821" name="Group 13"/>
            <p:cNvGrpSpPr>
              <a:grpSpLocks/>
            </p:cNvGrpSpPr>
            <p:nvPr/>
          </p:nvGrpSpPr>
          <p:grpSpPr bwMode="auto">
            <a:xfrm>
              <a:off x="194" y="2486"/>
              <a:ext cx="2197" cy="1465"/>
              <a:chOff x="194" y="2486"/>
              <a:chExt cx="2197" cy="1465"/>
            </a:xfrm>
          </p:grpSpPr>
          <p:sp>
            <p:nvSpPr>
              <p:cNvPr id="119822" name="Line 14"/>
              <p:cNvSpPr>
                <a:spLocks noChangeShapeType="1"/>
              </p:cNvSpPr>
              <p:nvPr/>
            </p:nvSpPr>
            <p:spPr bwMode="auto">
              <a:xfrm>
                <a:off x="1303" y="2486"/>
                <a:ext cx="0" cy="1465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19823" name="Group 15"/>
              <p:cNvGrpSpPr>
                <a:grpSpLocks/>
              </p:cNvGrpSpPr>
              <p:nvPr/>
            </p:nvGrpSpPr>
            <p:grpSpPr bwMode="auto">
              <a:xfrm>
                <a:off x="194" y="2486"/>
                <a:ext cx="2197" cy="1465"/>
                <a:chOff x="194" y="2486"/>
                <a:chExt cx="2197" cy="1465"/>
              </a:xfrm>
            </p:grpSpPr>
            <p:sp>
              <p:nvSpPr>
                <p:cNvPr id="119824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197" y="2495"/>
                  <a:ext cx="1243" cy="404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800" b="1"/>
                    <a:t>Number of Hats Owned</a:t>
                  </a:r>
                  <a:endParaRPr lang="en-US"/>
                </a:p>
              </p:txBody>
            </p:sp>
            <p:sp>
              <p:nvSpPr>
                <p:cNvPr id="119825" name="Rectangle 17"/>
                <p:cNvSpPr>
                  <a:spLocks noChangeArrowheads="1"/>
                </p:cNvSpPr>
                <p:nvPr/>
              </p:nvSpPr>
              <p:spPr bwMode="auto">
                <a:xfrm>
                  <a:off x="197" y="2486"/>
                  <a:ext cx="2177" cy="1465"/>
                </a:xfrm>
                <a:prstGeom prst="rect">
                  <a:avLst/>
                </a:prstGeom>
                <a:noFill/>
                <a:ln w="19050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9826" name="Line 18"/>
                <p:cNvSpPr>
                  <a:spLocks noChangeShapeType="1"/>
                </p:cNvSpPr>
                <p:nvPr/>
              </p:nvSpPr>
              <p:spPr bwMode="auto">
                <a:xfrm>
                  <a:off x="197" y="2906"/>
                  <a:ext cx="2194" cy="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9827" name="Line 19"/>
                <p:cNvSpPr>
                  <a:spLocks noChangeShapeType="1"/>
                </p:cNvSpPr>
                <p:nvPr/>
              </p:nvSpPr>
              <p:spPr bwMode="auto">
                <a:xfrm>
                  <a:off x="197" y="3223"/>
                  <a:ext cx="2177" cy="0"/>
                </a:xfrm>
                <a:prstGeom prst="line">
                  <a:avLst/>
                </a:prstGeom>
                <a:noFill/>
                <a:ln w="19050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9828" name="Line 20"/>
                <p:cNvSpPr>
                  <a:spLocks noChangeShapeType="1"/>
                </p:cNvSpPr>
                <p:nvPr/>
              </p:nvSpPr>
              <p:spPr bwMode="auto">
                <a:xfrm>
                  <a:off x="194" y="3553"/>
                  <a:ext cx="2177" cy="0"/>
                </a:xfrm>
                <a:prstGeom prst="line">
                  <a:avLst/>
                </a:prstGeom>
                <a:noFill/>
                <a:ln w="19050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19829" name="Text Box 21"/>
          <p:cNvSpPr txBox="1">
            <a:spLocks noChangeArrowheads="1"/>
          </p:cNvSpPr>
          <p:nvPr/>
        </p:nvSpPr>
        <p:spPr bwMode="auto">
          <a:xfrm>
            <a:off x="2628900" y="4300538"/>
            <a:ext cx="1209675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12</a:t>
            </a:r>
          </a:p>
        </p:txBody>
      </p:sp>
      <p:sp>
        <p:nvSpPr>
          <p:cNvPr id="119830" name="Text Box 22"/>
          <p:cNvSpPr txBox="1">
            <a:spLocks noChangeArrowheads="1"/>
          </p:cNvSpPr>
          <p:nvPr/>
        </p:nvSpPr>
        <p:spPr bwMode="auto">
          <a:xfrm>
            <a:off x="823913" y="4865688"/>
            <a:ext cx="1209675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4–6</a:t>
            </a:r>
          </a:p>
        </p:txBody>
      </p:sp>
      <p:sp>
        <p:nvSpPr>
          <p:cNvPr id="119831" name="Text Box 23"/>
          <p:cNvSpPr txBox="1">
            <a:spLocks noChangeArrowheads="1"/>
          </p:cNvSpPr>
          <p:nvPr/>
        </p:nvSpPr>
        <p:spPr bwMode="auto">
          <a:xfrm>
            <a:off x="2624138" y="4852988"/>
            <a:ext cx="1209675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18</a:t>
            </a:r>
          </a:p>
        </p:txBody>
      </p:sp>
      <p:sp>
        <p:nvSpPr>
          <p:cNvPr id="119832" name="Text Box 24"/>
          <p:cNvSpPr txBox="1">
            <a:spLocks noChangeArrowheads="1"/>
          </p:cNvSpPr>
          <p:nvPr/>
        </p:nvSpPr>
        <p:spPr bwMode="auto">
          <a:xfrm>
            <a:off x="833438" y="5432425"/>
            <a:ext cx="1209675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7–9</a:t>
            </a:r>
          </a:p>
        </p:txBody>
      </p:sp>
      <p:sp>
        <p:nvSpPr>
          <p:cNvPr id="119833" name="Text Box 25"/>
          <p:cNvSpPr txBox="1">
            <a:spLocks noChangeArrowheads="1"/>
          </p:cNvSpPr>
          <p:nvPr/>
        </p:nvSpPr>
        <p:spPr bwMode="auto">
          <a:xfrm>
            <a:off x="2619375" y="5435600"/>
            <a:ext cx="1209675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24</a:t>
            </a:r>
          </a:p>
        </p:txBody>
      </p:sp>
      <p:sp>
        <p:nvSpPr>
          <p:cNvPr id="119834" name="Text Box 26"/>
          <p:cNvSpPr txBox="1">
            <a:spLocks noChangeArrowheads="1"/>
          </p:cNvSpPr>
          <p:nvPr/>
        </p:nvSpPr>
        <p:spPr bwMode="auto">
          <a:xfrm>
            <a:off x="4473575" y="1763713"/>
            <a:ext cx="1209675" cy="398303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sz="1800"/>
              <a:t>30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sz="1800"/>
              <a:t>25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endParaRPr lang="en-US" sz="300"/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sz="1800"/>
              <a:t>20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sz="1800"/>
              <a:t>15</a:t>
            </a:r>
          </a:p>
          <a:p>
            <a:pPr>
              <a:lnSpc>
                <a:spcPct val="170000"/>
              </a:lnSpc>
              <a:spcBef>
                <a:spcPct val="50000"/>
              </a:spcBef>
            </a:pPr>
            <a:r>
              <a:rPr lang="en-US" sz="1800"/>
              <a:t>10</a:t>
            </a:r>
          </a:p>
          <a:p>
            <a:pPr>
              <a:lnSpc>
                <a:spcPct val="170000"/>
              </a:lnSpc>
              <a:spcBef>
                <a:spcPct val="50000"/>
              </a:spcBef>
            </a:pPr>
            <a:r>
              <a:rPr lang="en-US" sz="1800"/>
              <a:t>  5</a:t>
            </a:r>
          </a:p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en-US" sz="1800"/>
              <a:t>  0</a:t>
            </a:r>
            <a:endParaRPr lang="en-US"/>
          </a:p>
        </p:txBody>
      </p:sp>
      <p:grpSp>
        <p:nvGrpSpPr>
          <p:cNvPr id="119835" name="Group 27"/>
          <p:cNvGrpSpPr>
            <a:grpSpLocks/>
          </p:cNvGrpSpPr>
          <p:nvPr/>
        </p:nvGrpSpPr>
        <p:grpSpPr bwMode="auto">
          <a:xfrm>
            <a:off x="5016500" y="2054225"/>
            <a:ext cx="3713163" cy="3522663"/>
            <a:chOff x="3160" y="1294"/>
            <a:chExt cx="2339" cy="2219"/>
          </a:xfrm>
        </p:grpSpPr>
        <p:sp>
          <p:nvSpPr>
            <p:cNvPr id="119836" name="Line 28"/>
            <p:cNvSpPr>
              <a:spLocks noChangeShapeType="1"/>
            </p:cNvSpPr>
            <p:nvPr/>
          </p:nvSpPr>
          <p:spPr bwMode="auto">
            <a:xfrm>
              <a:off x="3178" y="2428"/>
              <a:ext cx="231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837" name="Line 29"/>
            <p:cNvSpPr>
              <a:spLocks noChangeShapeType="1"/>
            </p:cNvSpPr>
            <p:nvPr/>
          </p:nvSpPr>
          <p:spPr bwMode="auto">
            <a:xfrm>
              <a:off x="3184" y="2794"/>
              <a:ext cx="231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838" name="Line 30"/>
            <p:cNvSpPr>
              <a:spLocks noChangeShapeType="1"/>
            </p:cNvSpPr>
            <p:nvPr/>
          </p:nvSpPr>
          <p:spPr bwMode="auto">
            <a:xfrm>
              <a:off x="3181" y="3151"/>
              <a:ext cx="231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839" name="Line 31"/>
            <p:cNvSpPr>
              <a:spLocks noChangeShapeType="1"/>
            </p:cNvSpPr>
            <p:nvPr/>
          </p:nvSpPr>
          <p:spPr bwMode="auto">
            <a:xfrm>
              <a:off x="3175" y="2056"/>
              <a:ext cx="231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840" name="Line 32"/>
            <p:cNvSpPr>
              <a:spLocks noChangeShapeType="1"/>
            </p:cNvSpPr>
            <p:nvPr/>
          </p:nvSpPr>
          <p:spPr bwMode="auto">
            <a:xfrm>
              <a:off x="3178" y="3346"/>
              <a:ext cx="2315" cy="0"/>
            </a:xfrm>
            <a:prstGeom prst="line">
              <a:avLst/>
            </a:prstGeom>
            <a:noFill/>
            <a:ln w="63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841" name="Line 33"/>
            <p:cNvSpPr>
              <a:spLocks noChangeShapeType="1"/>
            </p:cNvSpPr>
            <p:nvPr/>
          </p:nvSpPr>
          <p:spPr bwMode="auto">
            <a:xfrm>
              <a:off x="3175" y="2965"/>
              <a:ext cx="2315" cy="0"/>
            </a:xfrm>
            <a:prstGeom prst="line">
              <a:avLst/>
            </a:prstGeom>
            <a:noFill/>
            <a:ln w="63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842" name="Line 34"/>
            <p:cNvSpPr>
              <a:spLocks noChangeShapeType="1"/>
            </p:cNvSpPr>
            <p:nvPr/>
          </p:nvSpPr>
          <p:spPr bwMode="auto">
            <a:xfrm>
              <a:off x="3180" y="2610"/>
              <a:ext cx="2315" cy="0"/>
            </a:xfrm>
            <a:prstGeom prst="line">
              <a:avLst/>
            </a:prstGeom>
            <a:noFill/>
            <a:ln w="63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843" name="Line 35"/>
            <p:cNvSpPr>
              <a:spLocks noChangeShapeType="1"/>
            </p:cNvSpPr>
            <p:nvPr/>
          </p:nvSpPr>
          <p:spPr bwMode="auto">
            <a:xfrm>
              <a:off x="3179" y="2234"/>
              <a:ext cx="2315" cy="0"/>
            </a:xfrm>
            <a:prstGeom prst="line">
              <a:avLst/>
            </a:prstGeom>
            <a:noFill/>
            <a:ln w="63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844" name="Line 36"/>
            <p:cNvSpPr>
              <a:spLocks noChangeShapeType="1"/>
            </p:cNvSpPr>
            <p:nvPr/>
          </p:nvSpPr>
          <p:spPr bwMode="auto">
            <a:xfrm>
              <a:off x="3174" y="3513"/>
              <a:ext cx="231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845" name="Line 37"/>
            <p:cNvSpPr>
              <a:spLocks noChangeShapeType="1"/>
            </p:cNvSpPr>
            <p:nvPr/>
          </p:nvSpPr>
          <p:spPr bwMode="auto">
            <a:xfrm>
              <a:off x="3163" y="1675"/>
              <a:ext cx="231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846" name="Line 38"/>
            <p:cNvSpPr>
              <a:spLocks noChangeShapeType="1"/>
            </p:cNvSpPr>
            <p:nvPr/>
          </p:nvSpPr>
          <p:spPr bwMode="auto">
            <a:xfrm>
              <a:off x="3167" y="1853"/>
              <a:ext cx="2315" cy="0"/>
            </a:xfrm>
            <a:prstGeom prst="line">
              <a:avLst/>
            </a:prstGeom>
            <a:noFill/>
            <a:ln w="63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847" name="Line 39"/>
            <p:cNvSpPr>
              <a:spLocks noChangeShapeType="1"/>
            </p:cNvSpPr>
            <p:nvPr/>
          </p:nvSpPr>
          <p:spPr bwMode="auto">
            <a:xfrm>
              <a:off x="3160" y="1294"/>
              <a:ext cx="231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848" name="Line 40"/>
            <p:cNvSpPr>
              <a:spLocks noChangeShapeType="1"/>
            </p:cNvSpPr>
            <p:nvPr/>
          </p:nvSpPr>
          <p:spPr bwMode="auto">
            <a:xfrm>
              <a:off x="3164" y="1472"/>
              <a:ext cx="2315" cy="0"/>
            </a:xfrm>
            <a:prstGeom prst="line">
              <a:avLst/>
            </a:prstGeom>
            <a:noFill/>
            <a:ln w="63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19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9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9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1" grpId="0" autoUpdateAnimBg="0"/>
      <p:bldP spid="119834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Text Box 3"/>
          <p:cNvSpPr txBox="1">
            <a:spLocks noChangeArrowheads="1"/>
          </p:cNvSpPr>
          <p:nvPr/>
        </p:nvSpPr>
        <p:spPr bwMode="auto">
          <a:xfrm>
            <a:off x="0" y="92233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u="sng">
                <a:solidFill>
                  <a:srgbClr val="006699"/>
                </a:solidFill>
                <a:latin typeface="Arial Black" pitchFamily="27" charset="0"/>
              </a:rPr>
              <a:t>Try This</a:t>
            </a:r>
            <a:r>
              <a:rPr lang="en-US">
                <a:solidFill>
                  <a:srgbClr val="006699"/>
                </a:solidFill>
                <a:latin typeface="Arial Black" pitchFamily="27" charset="0"/>
              </a:rPr>
              <a:t>: Example 3</a:t>
            </a:r>
            <a:endParaRPr 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118788" name="Text Box 4"/>
          <p:cNvSpPr txBox="1">
            <a:spLocks noChangeArrowheads="1"/>
          </p:cNvSpPr>
          <p:nvPr/>
        </p:nvSpPr>
        <p:spPr bwMode="auto">
          <a:xfrm>
            <a:off x="274638" y="1511300"/>
            <a:ext cx="4246562" cy="16160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Step 3: </a:t>
            </a:r>
            <a:r>
              <a:rPr lang="en-US" sz="2000"/>
              <a:t>Draw a bar graph for each interval. The height of the bar is the frequency for that interval. Bars must touch but not overlap.</a:t>
            </a:r>
          </a:p>
        </p:txBody>
      </p:sp>
      <p:grpSp>
        <p:nvGrpSpPr>
          <p:cNvPr id="118789" name="Group 5"/>
          <p:cNvGrpSpPr>
            <a:grpSpLocks/>
          </p:cNvGrpSpPr>
          <p:nvPr/>
        </p:nvGrpSpPr>
        <p:grpSpPr bwMode="auto">
          <a:xfrm>
            <a:off x="0" y="0"/>
            <a:ext cx="9144000" cy="6862763"/>
            <a:chOff x="0" y="-3"/>
            <a:chExt cx="5760" cy="4323"/>
          </a:xfrm>
        </p:grpSpPr>
        <p:pic>
          <p:nvPicPr>
            <p:cNvPr id="118790" name="Picture 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-3"/>
              <a:ext cx="576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18791" name="Picture 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4126"/>
              <a:ext cx="576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18792" name="Text Box 8"/>
            <p:cNvSpPr txBox="1">
              <a:spLocks noChangeArrowheads="1"/>
            </p:cNvSpPr>
            <p:nvPr/>
          </p:nvSpPr>
          <p:spPr bwMode="auto">
            <a:xfrm>
              <a:off x="1" y="4128"/>
              <a:ext cx="66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chemeClr val="bg1"/>
                  </a:solidFill>
                </a:rPr>
                <a:t>Course 2</a:t>
              </a:r>
              <a:endParaRPr lang="en-US" sz="800" b="1">
                <a:latin typeface="Arial" pitchFamily="27" charset="0"/>
              </a:endParaRPr>
            </a:p>
          </p:txBody>
        </p:sp>
        <p:sp>
          <p:nvSpPr>
            <p:cNvPr id="118793" name="Text Box 9"/>
            <p:cNvSpPr txBox="1">
              <a:spLocks noChangeArrowheads="1"/>
            </p:cNvSpPr>
            <p:nvPr/>
          </p:nvSpPr>
          <p:spPr bwMode="auto">
            <a:xfrm>
              <a:off x="96" y="50"/>
              <a:ext cx="5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200" b="1">
                  <a:latin typeface="Arial Black" pitchFamily="27" charset="0"/>
                </a:rPr>
                <a:t>1-4</a:t>
              </a:r>
              <a:endParaRPr lang="en-US" sz="800">
                <a:latin typeface="Arial" pitchFamily="27" charset="0"/>
              </a:endParaRPr>
            </a:p>
          </p:txBody>
        </p:sp>
        <p:sp>
          <p:nvSpPr>
            <p:cNvPr id="118794" name="Text Box 10"/>
            <p:cNvSpPr txBox="1">
              <a:spLocks noChangeArrowheads="1"/>
            </p:cNvSpPr>
            <p:nvPr/>
          </p:nvSpPr>
          <p:spPr bwMode="auto">
            <a:xfrm>
              <a:off x="701" y="106"/>
              <a:ext cx="37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sz="3000">
                  <a:solidFill>
                    <a:schemeClr val="bg1"/>
                  </a:solidFill>
                  <a:latin typeface="Arial Black" pitchFamily="27" charset="0"/>
                </a:rPr>
                <a:t>Bar Graphs and Histograms</a:t>
              </a:r>
              <a:endParaRPr lang="en-US" sz="3200">
                <a:solidFill>
                  <a:schemeClr val="bg1"/>
                </a:solidFill>
                <a:latin typeface="Arial Black" pitchFamily="27" charset="0"/>
              </a:endParaRPr>
            </a:p>
          </p:txBody>
        </p:sp>
      </p:grpSp>
      <p:sp>
        <p:nvSpPr>
          <p:cNvPr id="118795" name="Text Box 11"/>
          <p:cNvSpPr txBox="1">
            <a:spLocks noChangeArrowheads="1"/>
          </p:cNvSpPr>
          <p:nvPr/>
        </p:nvSpPr>
        <p:spPr bwMode="auto">
          <a:xfrm>
            <a:off x="828675" y="4298950"/>
            <a:ext cx="1209675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1–3</a:t>
            </a:r>
          </a:p>
        </p:txBody>
      </p:sp>
      <p:grpSp>
        <p:nvGrpSpPr>
          <p:cNvPr id="118796" name="Group 12"/>
          <p:cNvGrpSpPr>
            <a:grpSpLocks/>
          </p:cNvGrpSpPr>
          <p:nvPr/>
        </p:nvGrpSpPr>
        <p:grpSpPr bwMode="auto">
          <a:xfrm>
            <a:off x="307975" y="3633788"/>
            <a:ext cx="3794125" cy="2325687"/>
            <a:chOff x="194" y="2486"/>
            <a:chExt cx="2390" cy="1465"/>
          </a:xfrm>
        </p:grpSpPr>
        <p:sp>
          <p:nvSpPr>
            <p:cNvPr id="118797" name="Text Box 13"/>
            <p:cNvSpPr txBox="1">
              <a:spLocks noChangeArrowheads="1"/>
            </p:cNvSpPr>
            <p:nvPr/>
          </p:nvSpPr>
          <p:spPr bwMode="auto">
            <a:xfrm>
              <a:off x="1341" y="2494"/>
              <a:ext cx="1243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/>
                <a:t>Frequency</a:t>
              </a:r>
              <a:endParaRPr lang="en-US"/>
            </a:p>
          </p:txBody>
        </p:sp>
        <p:grpSp>
          <p:nvGrpSpPr>
            <p:cNvPr id="118798" name="Group 14"/>
            <p:cNvGrpSpPr>
              <a:grpSpLocks/>
            </p:cNvGrpSpPr>
            <p:nvPr/>
          </p:nvGrpSpPr>
          <p:grpSpPr bwMode="auto">
            <a:xfrm>
              <a:off x="194" y="2486"/>
              <a:ext cx="2197" cy="1465"/>
              <a:chOff x="194" y="2486"/>
              <a:chExt cx="2197" cy="1465"/>
            </a:xfrm>
          </p:grpSpPr>
          <p:sp>
            <p:nvSpPr>
              <p:cNvPr id="118799" name="Line 15"/>
              <p:cNvSpPr>
                <a:spLocks noChangeShapeType="1"/>
              </p:cNvSpPr>
              <p:nvPr/>
            </p:nvSpPr>
            <p:spPr bwMode="auto">
              <a:xfrm>
                <a:off x="1303" y="2486"/>
                <a:ext cx="0" cy="1465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18800" name="Group 16"/>
              <p:cNvGrpSpPr>
                <a:grpSpLocks/>
              </p:cNvGrpSpPr>
              <p:nvPr/>
            </p:nvGrpSpPr>
            <p:grpSpPr bwMode="auto">
              <a:xfrm>
                <a:off x="194" y="2486"/>
                <a:ext cx="2197" cy="1465"/>
                <a:chOff x="194" y="2486"/>
                <a:chExt cx="2197" cy="1465"/>
              </a:xfrm>
            </p:grpSpPr>
            <p:sp>
              <p:nvSpPr>
                <p:cNvPr id="118801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197" y="2495"/>
                  <a:ext cx="1243" cy="404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800" b="1"/>
                    <a:t>Number of Hats Owned</a:t>
                  </a:r>
                  <a:endParaRPr lang="en-US"/>
                </a:p>
              </p:txBody>
            </p:sp>
            <p:sp>
              <p:nvSpPr>
                <p:cNvPr id="118802" name="Rectangle 18"/>
                <p:cNvSpPr>
                  <a:spLocks noChangeArrowheads="1"/>
                </p:cNvSpPr>
                <p:nvPr/>
              </p:nvSpPr>
              <p:spPr bwMode="auto">
                <a:xfrm>
                  <a:off x="197" y="2486"/>
                  <a:ext cx="2177" cy="1465"/>
                </a:xfrm>
                <a:prstGeom prst="rect">
                  <a:avLst/>
                </a:prstGeom>
                <a:noFill/>
                <a:ln w="19050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8803" name="Line 19"/>
                <p:cNvSpPr>
                  <a:spLocks noChangeShapeType="1"/>
                </p:cNvSpPr>
                <p:nvPr/>
              </p:nvSpPr>
              <p:spPr bwMode="auto">
                <a:xfrm>
                  <a:off x="197" y="2906"/>
                  <a:ext cx="2194" cy="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8804" name="Line 20"/>
                <p:cNvSpPr>
                  <a:spLocks noChangeShapeType="1"/>
                </p:cNvSpPr>
                <p:nvPr/>
              </p:nvSpPr>
              <p:spPr bwMode="auto">
                <a:xfrm>
                  <a:off x="197" y="3223"/>
                  <a:ext cx="2177" cy="0"/>
                </a:xfrm>
                <a:prstGeom prst="line">
                  <a:avLst/>
                </a:prstGeom>
                <a:noFill/>
                <a:ln w="19050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8805" name="Line 21"/>
                <p:cNvSpPr>
                  <a:spLocks noChangeShapeType="1"/>
                </p:cNvSpPr>
                <p:nvPr/>
              </p:nvSpPr>
              <p:spPr bwMode="auto">
                <a:xfrm>
                  <a:off x="194" y="3553"/>
                  <a:ext cx="2177" cy="0"/>
                </a:xfrm>
                <a:prstGeom prst="line">
                  <a:avLst/>
                </a:prstGeom>
                <a:noFill/>
                <a:ln w="19050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18807" name="Text Box 23"/>
          <p:cNvSpPr txBox="1">
            <a:spLocks noChangeArrowheads="1"/>
          </p:cNvSpPr>
          <p:nvPr/>
        </p:nvSpPr>
        <p:spPr bwMode="auto">
          <a:xfrm>
            <a:off x="2628900" y="4300538"/>
            <a:ext cx="1209675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12</a:t>
            </a:r>
          </a:p>
        </p:txBody>
      </p:sp>
      <p:sp>
        <p:nvSpPr>
          <p:cNvPr id="118808" name="Text Box 24"/>
          <p:cNvSpPr txBox="1">
            <a:spLocks noChangeArrowheads="1"/>
          </p:cNvSpPr>
          <p:nvPr/>
        </p:nvSpPr>
        <p:spPr bwMode="auto">
          <a:xfrm>
            <a:off x="823913" y="4865688"/>
            <a:ext cx="1209675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4–6</a:t>
            </a:r>
          </a:p>
        </p:txBody>
      </p:sp>
      <p:sp>
        <p:nvSpPr>
          <p:cNvPr id="118810" name="Text Box 26"/>
          <p:cNvSpPr txBox="1">
            <a:spLocks noChangeArrowheads="1"/>
          </p:cNvSpPr>
          <p:nvPr/>
        </p:nvSpPr>
        <p:spPr bwMode="auto">
          <a:xfrm>
            <a:off x="2624138" y="4852988"/>
            <a:ext cx="1209675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18</a:t>
            </a:r>
          </a:p>
        </p:txBody>
      </p:sp>
      <p:sp>
        <p:nvSpPr>
          <p:cNvPr id="118811" name="Text Box 27"/>
          <p:cNvSpPr txBox="1">
            <a:spLocks noChangeArrowheads="1"/>
          </p:cNvSpPr>
          <p:nvPr/>
        </p:nvSpPr>
        <p:spPr bwMode="auto">
          <a:xfrm>
            <a:off x="833438" y="5432425"/>
            <a:ext cx="1209675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7–9</a:t>
            </a:r>
          </a:p>
        </p:txBody>
      </p:sp>
      <p:sp>
        <p:nvSpPr>
          <p:cNvPr id="118813" name="Text Box 29"/>
          <p:cNvSpPr txBox="1">
            <a:spLocks noChangeArrowheads="1"/>
          </p:cNvSpPr>
          <p:nvPr/>
        </p:nvSpPr>
        <p:spPr bwMode="auto">
          <a:xfrm>
            <a:off x="2619375" y="5435600"/>
            <a:ext cx="1209675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24</a:t>
            </a:r>
          </a:p>
        </p:txBody>
      </p:sp>
      <p:sp>
        <p:nvSpPr>
          <p:cNvPr id="118838" name="Text Box 54"/>
          <p:cNvSpPr txBox="1">
            <a:spLocks noChangeArrowheads="1"/>
          </p:cNvSpPr>
          <p:nvPr/>
        </p:nvSpPr>
        <p:spPr bwMode="auto">
          <a:xfrm>
            <a:off x="4473575" y="1763713"/>
            <a:ext cx="1209675" cy="398303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sz="1800"/>
              <a:t>30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sz="1800"/>
              <a:t>25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endParaRPr lang="en-US" sz="300"/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sz="1800"/>
              <a:t>20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sz="1800"/>
              <a:t>15</a:t>
            </a:r>
          </a:p>
          <a:p>
            <a:pPr>
              <a:lnSpc>
                <a:spcPct val="170000"/>
              </a:lnSpc>
              <a:spcBef>
                <a:spcPct val="50000"/>
              </a:spcBef>
            </a:pPr>
            <a:r>
              <a:rPr lang="en-US" sz="1800"/>
              <a:t>10</a:t>
            </a:r>
          </a:p>
          <a:p>
            <a:pPr>
              <a:lnSpc>
                <a:spcPct val="170000"/>
              </a:lnSpc>
              <a:spcBef>
                <a:spcPct val="50000"/>
              </a:spcBef>
            </a:pPr>
            <a:r>
              <a:rPr lang="en-US" sz="1800"/>
              <a:t>  5</a:t>
            </a:r>
          </a:p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en-US" sz="1800"/>
              <a:t>  0</a:t>
            </a:r>
          </a:p>
        </p:txBody>
      </p:sp>
      <p:grpSp>
        <p:nvGrpSpPr>
          <p:cNvPr id="118853" name="Group 69"/>
          <p:cNvGrpSpPr>
            <a:grpSpLocks/>
          </p:cNvGrpSpPr>
          <p:nvPr/>
        </p:nvGrpSpPr>
        <p:grpSpPr bwMode="auto">
          <a:xfrm>
            <a:off x="5016500" y="2054225"/>
            <a:ext cx="3713163" cy="3522663"/>
            <a:chOff x="3160" y="1294"/>
            <a:chExt cx="2339" cy="2219"/>
          </a:xfrm>
        </p:grpSpPr>
        <p:sp>
          <p:nvSpPr>
            <p:cNvPr id="118840" name="Line 56"/>
            <p:cNvSpPr>
              <a:spLocks noChangeShapeType="1"/>
            </p:cNvSpPr>
            <p:nvPr/>
          </p:nvSpPr>
          <p:spPr bwMode="auto">
            <a:xfrm>
              <a:off x="3178" y="2428"/>
              <a:ext cx="231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41" name="Line 57"/>
            <p:cNvSpPr>
              <a:spLocks noChangeShapeType="1"/>
            </p:cNvSpPr>
            <p:nvPr/>
          </p:nvSpPr>
          <p:spPr bwMode="auto">
            <a:xfrm>
              <a:off x="3184" y="2794"/>
              <a:ext cx="231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42" name="Line 58"/>
            <p:cNvSpPr>
              <a:spLocks noChangeShapeType="1"/>
            </p:cNvSpPr>
            <p:nvPr/>
          </p:nvSpPr>
          <p:spPr bwMode="auto">
            <a:xfrm>
              <a:off x="3181" y="3151"/>
              <a:ext cx="231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43" name="Line 59"/>
            <p:cNvSpPr>
              <a:spLocks noChangeShapeType="1"/>
            </p:cNvSpPr>
            <p:nvPr/>
          </p:nvSpPr>
          <p:spPr bwMode="auto">
            <a:xfrm>
              <a:off x="3175" y="2056"/>
              <a:ext cx="231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44" name="Line 60"/>
            <p:cNvSpPr>
              <a:spLocks noChangeShapeType="1"/>
            </p:cNvSpPr>
            <p:nvPr/>
          </p:nvSpPr>
          <p:spPr bwMode="auto">
            <a:xfrm>
              <a:off x="3178" y="3346"/>
              <a:ext cx="2315" cy="0"/>
            </a:xfrm>
            <a:prstGeom prst="line">
              <a:avLst/>
            </a:prstGeom>
            <a:noFill/>
            <a:ln w="63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45" name="Line 61"/>
            <p:cNvSpPr>
              <a:spLocks noChangeShapeType="1"/>
            </p:cNvSpPr>
            <p:nvPr/>
          </p:nvSpPr>
          <p:spPr bwMode="auto">
            <a:xfrm>
              <a:off x="3175" y="2965"/>
              <a:ext cx="2315" cy="0"/>
            </a:xfrm>
            <a:prstGeom prst="line">
              <a:avLst/>
            </a:prstGeom>
            <a:noFill/>
            <a:ln w="63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46" name="Line 62"/>
            <p:cNvSpPr>
              <a:spLocks noChangeShapeType="1"/>
            </p:cNvSpPr>
            <p:nvPr/>
          </p:nvSpPr>
          <p:spPr bwMode="auto">
            <a:xfrm>
              <a:off x="3180" y="2610"/>
              <a:ext cx="2315" cy="0"/>
            </a:xfrm>
            <a:prstGeom prst="line">
              <a:avLst/>
            </a:prstGeom>
            <a:noFill/>
            <a:ln w="63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47" name="Line 63"/>
            <p:cNvSpPr>
              <a:spLocks noChangeShapeType="1"/>
            </p:cNvSpPr>
            <p:nvPr/>
          </p:nvSpPr>
          <p:spPr bwMode="auto">
            <a:xfrm>
              <a:off x="3179" y="2234"/>
              <a:ext cx="2315" cy="0"/>
            </a:xfrm>
            <a:prstGeom prst="line">
              <a:avLst/>
            </a:prstGeom>
            <a:noFill/>
            <a:ln w="63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48" name="Line 64"/>
            <p:cNvSpPr>
              <a:spLocks noChangeShapeType="1"/>
            </p:cNvSpPr>
            <p:nvPr/>
          </p:nvSpPr>
          <p:spPr bwMode="auto">
            <a:xfrm>
              <a:off x="3174" y="3513"/>
              <a:ext cx="231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49" name="Line 65"/>
            <p:cNvSpPr>
              <a:spLocks noChangeShapeType="1"/>
            </p:cNvSpPr>
            <p:nvPr/>
          </p:nvSpPr>
          <p:spPr bwMode="auto">
            <a:xfrm>
              <a:off x="3163" y="1675"/>
              <a:ext cx="231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50" name="Line 66"/>
            <p:cNvSpPr>
              <a:spLocks noChangeShapeType="1"/>
            </p:cNvSpPr>
            <p:nvPr/>
          </p:nvSpPr>
          <p:spPr bwMode="auto">
            <a:xfrm>
              <a:off x="3167" y="1853"/>
              <a:ext cx="2315" cy="0"/>
            </a:xfrm>
            <a:prstGeom prst="line">
              <a:avLst/>
            </a:prstGeom>
            <a:noFill/>
            <a:ln w="63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51" name="Line 67"/>
            <p:cNvSpPr>
              <a:spLocks noChangeShapeType="1"/>
            </p:cNvSpPr>
            <p:nvPr/>
          </p:nvSpPr>
          <p:spPr bwMode="auto">
            <a:xfrm>
              <a:off x="3160" y="1294"/>
              <a:ext cx="231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52" name="Line 68"/>
            <p:cNvSpPr>
              <a:spLocks noChangeShapeType="1"/>
            </p:cNvSpPr>
            <p:nvPr/>
          </p:nvSpPr>
          <p:spPr bwMode="auto">
            <a:xfrm>
              <a:off x="3164" y="1472"/>
              <a:ext cx="2315" cy="0"/>
            </a:xfrm>
            <a:prstGeom prst="line">
              <a:avLst/>
            </a:prstGeom>
            <a:noFill/>
            <a:ln w="63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8854" name="Rectangle 70"/>
          <p:cNvSpPr>
            <a:spLocks noChangeArrowheads="1"/>
          </p:cNvSpPr>
          <p:nvPr/>
        </p:nvSpPr>
        <p:spPr bwMode="auto">
          <a:xfrm>
            <a:off x="5834063" y="4175125"/>
            <a:ext cx="625475" cy="1389063"/>
          </a:xfrm>
          <a:prstGeom prst="rect">
            <a:avLst/>
          </a:prstGeom>
          <a:solidFill>
            <a:srgbClr val="00FF00"/>
          </a:solidFill>
          <a:ln w="19050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855" name="Rectangle 71"/>
          <p:cNvSpPr>
            <a:spLocks noChangeArrowheads="1"/>
          </p:cNvSpPr>
          <p:nvPr/>
        </p:nvSpPr>
        <p:spPr bwMode="auto">
          <a:xfrm>
            <a:off x="6472238" y="3463925"/>
            <a:ext cx="625475" cy="2095500"/>
          </a:xfrm>
          <a:prstGeom prst="rect">
            <a:avLst/>
          </a:prstGeom>
          <a:solidFill>
            <a:srgbClr val="FF00FF"/>
          </a:solidFill>
          <a:ln w="19050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856" name="Rectangle 72"/>
          <p:cNvSpPr>
            <a:spLocks noChangeArrowheads="1"/>
          </p:cNvSpPr>
          <p:nvPr/>
        </p:nvSpPr>
        <p:spPr bwMode="auto">
          <a:xfrm>
            <a:off x="7110413" y="2728913"/>
            <a:ext cx="625475" cy="2832100"/>
          </a:xfrm>
          <a:prstGeom prst="rect">
            <a:avLst/>
          </a:prstGeom>
          <a:solidFill>
            <a:srgbClr val="00FFFF"/>
          </a:solidFill>
          <a:ln w="19050">
            <a:solidFill>
              <a:srgbClr val="00FFFF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18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8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8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88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88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88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8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88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88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88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8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88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88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8" grpId="0" autoUpdateAnimBg="0"/>
      <p:bldP spid="118854" grpId="0" animBg="1"/>
      <p:bldP spid="118855" grpId="0" animBg="1"/>
      <p:bldP spid="11885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ext Box 2"/>
          <p:cNvSpPr txBox="1">
            <a:spLocks noChangeArrowheads="1"/>
          </p:cNvSpPr>
          <p:nvPr/>
        </p:nvSpPr>
        <p:spPr bwMode="auto">
          <a:xfrm>
            <a:off x="0" y="92233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u="sng">
                <a:solidFill>
                  <a:srgbClr val="006699"/>
                </a:solidFill>
                <a:latin typeface="Arial Black" pitchFamily="27" charset="0"/>
              </a:rPr>
              <a:t>Try This</a:t>
            </a:r>
            <a:r>
              <a:rPr lang="en-US">
                <a:solidFill>
                  <a:srgbClr val="006699"/>
                </a:solidFill>
                <a:latin typeface="Arial Black" pitchFamily="27" charset="0"/>
              </a:rPr>
              <a:t>: Example 3</a:t>
            </a:r>
            <a:endParaRPr 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120835" name="Text Box 3"/>
          <p:cNvSpPr txBox="1">
            <a:spLocks noChangeArrowheads="1"/>
          </p:cNvSpPr>
          <p:nvPr/>
        </p:nvSpPr>
        <p:spPr bwMode="auto">
          <a:xfrm>
            <a:off x="274638" y="1511300"/>
            <a:ext cx="4246562" cy="7016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Step 4: </a:t>
            </a:r>
            <a:r>
              <a:rPr lang="en-US" sz="2000"/>
              <a:t>Label the axes and give the graph a title.</a:t>
            </a:r>
          </a:p>
        </p:txBody>
      </p:sp>
      <p:grpSp>
        <p:nvGrpSpPr>
          <p:cNvPr id="120836" name="Group 4"/>
          <p:cNvGrpSpPr>
            <a:grpSpLocks/>
          </p:cNvGrpSpPr>
          <p:nvPr/>
        </p:nvGrpSpPr>
        <p:grpSpPr bwMode="auto">
          <a:xfrm>
            <a:off x="0" y="0"/>
            <a:ext cx="9144000" cy="6862763"/>
            <a:chOff x="0" y="-3"/>
            <a:chExt cx="5760" cy="4323"/>
          </a:xfrm>
        </p:grpSpPr>
        <p:pic>
          <p:nvPicPr>
            <p:cNvPr id="120837" name="Picture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-3"/>
              <a:ext cx="576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20838" name="Picture 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4126"/>
              <a:ext cx="576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20839" name="Text Box 7"/>
            <p:cNvSpPr txBox="1">
              <a:spLocks noChangeArrowheads="1"/>
            </p:cNvSpPr>
            <p:nvPr/>
          </p:nvSpPr>
          <p:spPr bwMode="auto">
            <a:xfrm>
              <a:off x="1" y="4128"/>
              <a:ext cx="66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chemeClr val="bg1"/>
                  </a:solidFill>
                </a:rPr>
                <a:t>Course 2</a:t>
              </a:r>
              <a:endParaRPr lang="en-US" sz="800" b="1">
                <a:latin typeface="Arial" pitchFamily="27" charset="0"/>
              </a:endParaRPr>
            </a:p>
          </p:txBody>
        </p:sp>
        <p:sp>
          <p:nvSpPr>
            <p:cNvPr id="120840" name="Text Box 8"/>
            <p:cNvSpPr txBox="1">
              <a:spLocks noChangeArrowheads="1"/>
            </p:cNvSpPr>
            <p:nvPr/>
          </p:nvSpPr>
          <p:spPr bwMode="auto">
            <a:xfrm>
              <a:off x="96" y="50"/>
              <a:ext cx="5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200" b="1">
                  <a:latin typeface="Arial Black" pitchFamily="27" charset="0"/>
                </a:rPr>
                <a:t>1-4</a:t>
              </a:r>
              <a:endParaRPr lang="en-US" sz="800">
                <a:latin typeface="Arial" pitchFamily="27" charset="0"/>
              </a:endParaRPr>
            </a:p>
          </p:txBody>
        </p:sp>
        <p:sp>
          <p:nvSpPr>
            <p:cNvPr id="120841" name="Text Box 9"/>
            <p:cNvSpPr txBox="1">
              <a:spLocks noChangeArrowheads="1"/>
            </p:cNvSpPr>
            <p:nvPr/>
          </p:nvSpPr>
          <p:spPr bwMode="auto">
            <a:xfrm>
              <a:off x="701" y="106"/>
              <a:ext cx="37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sz="3000">
                  <a:solidFill>
                    <a:schemeClr val="bg1"/>
                  </a:solidFill>
                  <a:latin typeface="Arial Black" pitchFamily="27" charset="0"/>
                </a:rPr>
                <a:t>Bar Graphs and Histograms</a:t>
              </a:r>
              <a:endParaRPr lang="en-US" sz="3200">
                <a:solidFill>
                  <a:schemeClr val="bg1"/>
                </a:solidFill>
                <a:latin typeface="Arial Black" pitchFamily="27" charset="0"/>
              </a:endParaRPr>
            </a:p>
          </p:txBody>
        </p:sp>
      </p:grpSp>
      <p:sp>
        <p:nvSpPr>
          <p:cNvPr id="120842" name="Text Box 10"/>
          <p:cNvSpPr txBox="1">
            <a:spLocks noChangeArrowheads="1"/>
          </p:cNvSpPr>
          <p:nvPr/>
        </p:nvSpPr>
        <p:spPr bwMode="auto">
          <a:xfrm>
            <a:off x="828675" y="4298950"/>
            <a:ext cx="1209675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1–3</a:t>
            </a:r>
          </a:p>
        </p:txBody>
      </p:sp>
      <p:grpSp>
        <p:nvGrpSpPr>
          <p:cNvPr id="120843" name="Group 11"/>
          <p:cNvGrpSpPr>
            <a:grpSpLocks/>
          </p:cNvGrpSpPr>
          <p:nvPr/>
        </p:nvGrpSpPr>
        <p:grpSpPr bwMode="auto">
          <a:xfrm>
            <a:off x="307975" y="3633788"/>
            <a:ext cx="3794125" cy="2325687"/>
            <a:chOff x="194" y="2486"/>
            <a:chExt cx="2390" cy="1465"/>
          </a:xfrm>
        </p:grpSpPr>
        <p:sp>
          <p:nvSpPr>
            <p:cNvPr id="120844" name="Text Box 12"/>
            <p:cNvSpPr txBox="1">
              <a:spLocks noChangeArrowheads="1"/>
            </p:cNvSpPr>
            <p:nvPr/>
          </p:nvSpPr>
          <p:spPr bwMode="auto">
            <a:xfrm>
              <a:off x="1341" y="2494"/>
              <a:ext cx="1243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/>
                <a:t>Frequency</a:t>
              </a:r>
              <a:endParaRPr lang="en-US"/>
            </a:p>
          </p:txBody>
        </p:sp>
        <p:grpSp>
          <p:nvGrpSpPr>
            <p:cNvPr id="120845" name="Group 13"/>
            <p:cNvGrpSpPr>
              <a:grpSpLocks/>
            </p:cNvGrpSpPr>
            <p:nvPr/>
          </p:nvGrpSpPr>
          <p:grpSpPr bwMode="auto">
            <a:xfrm>
              <a:off x="194" y="2486"/>
              <a:ext cx="2197" cy="1465"/>
              <a:chOff x="194" y="2486"/>
              <a:chExt cx="2197" cy="1465"/>
            </a:xfrm>
          </p:grpSpPr>
          <p:sp>
            <p:nvSpPr>
              <p:cNvPr id="120846" name="Line 14"/>
              <p:cNvSpPr>
                <a:spLocks noChangeShapeType="1"/>
              </p:cNvSpPr>
              <p:nvPr/>
            </p:nvSpPr>
            <p:spPr bwMode="auto">
              <a:xfrm>
                <a:off x="1303" y="2486"/>
                <a:ext cx="0" cy="1465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20847" name="Group 15"/>
              <p:cNvGrpSpPr>
                <a:grpSpLocks/>
              </p:cNvGrpSpPr>
              <p:nvPr/>
            </p:nvGrpSpPr>
            <p:grpSpPr bwMode="auto">
              <a:xfrm>
                <a:off x="194" y="2486"/>
                <a:ext cx="2197" cy="1465"/>
                <a:chOff x="194" y="2486"/>
                <a:chExt cx="2197" cy="1465"/>
              </a:xfrm>
            </p:grpSpPr>
            <p:sp>
              <p:nvSpPr>
                <p:cNvPr id="120848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197" y="2495"/>
                  <a:ext cx="1243" cy="404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800" b="1"/>
                    <a:t>Number of Hats Owned</a:t>
                  </a:r>
                  <a:endParaRPr lang="en-US"/>
                </a:p>
              </p:txBody>
            </p:sp>
            <p:sp>
              <p:nvSpPr>
                <p:cNvPr id="120849" name="Rectangle 17"/>
                <p:cNvSpPr>
                  <a:spLocks noChangeArrowheads="1"/>
                </p:cNvSpPr>
                <p:nvPr/>
              </p:nvSpPr>
              <p:spPr bwMode="auto">
                <a:xfrm>
                  <a:off x="197" y="2486"/>
                  <a:ext cx="2177" cy="1465"/>
                </a:xfrm>
                <a:prstGeom prst="rect">
                  <a:avLst/>
                </a:prstGeom>
                <a:noFill/>
                <a:ln w="19050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0850" name="Line 18"/>
                <p:cNvSpPr>
                  <a:spLocks noChangeShapeType="1"/>
                </p:cNvSpPr>
                <p:nvPr/>
              </p:nvSpPr>
              <p:spPr bwMode="auto">
                <a:xfrm>
                  <a:off x="197" y="2906"/>
                  <a:ext cx="2194" cy="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0851" name="Line 19"/>
                <p:cNvSpPr>
                  <a:spLocks noChangeShapeType="1"/>
                </p:cNvSpPr>
                <p:nvPr/>
              </p:nvSpPr>
              <p:spPr bwMode="auto">
                <a:xfrm>
                  <a:off x="197" y="3223"/>
                  <a:ext cx="2177" cy="0"/>
                </a:xfrm>
                <a:prstGeom prst="line">
                  <a:avLst/>
                </a:prstGeom>
                <a:noFill/>
                <a:ln w="19050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0852" name="Line 20"/>
                <p:cNvSpPr>
                  <a:spLocks noChangeShapeType="1"/>
                </p:cNvSpPr>
                <p:nvPr/>
              </p:nvSpPr>
              <p:spPr bwMode="auto">
                <a:xfrm>
                  <a:off x="194" y="3553"/>
                  <a:ext cx="2177" cy="0"/>
                </a:xfrm>
                <a:prstGeom prst="line">
                  <a:avLst/>
                </a:prstGeom>
                <a:noFill/>
                <a:ln w="19050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20853" name="Text Box 21"/>
          <p:cNvSpPr txBox="1">
            <a:spLocks noChangeArrowheads="1"/>
          </p:cNvSpPr>
          <p:nvPr/>
        </p:nvSpPr>
        <p:spPr bwMode="auto">
          <a:xfrm>
            <a:off x="2628900" y="4300538"/>
            <a:ext cx="1209675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12</a:t>
            </a:r>
          </a:p>
        </p:txBody>
      </p:sp>
      <p:sp>
        <p:nvSpPr>
          <p:cNvPr id="120854" name="Text Box 22"/>
          <p:cNvSpPr txBox="1">
            <a:spLocks noChangeArrowheads="1"/>
          </p:cNvSpPr>
          <p:nvPr/>
        </p:nvSpPr>
        <p:spPr bwMode="auto">
          <a:xfrm>
            <a:off x="823913" y="4865688"/>
            <a:ext cx="1209675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4–6</a:t>
            </a:r>
          </a:p>
        </p:txBody>
      </p:sp>
      <p:sp>
        <p:nvSpPr>
          <p:cNvPr id="120855" name="Text Box 23"/>
          <p:cNvSpPr txBox="1">
            <a:spLocks noChangeArrowheads="1"/>
          </p:cNvSpPr>
          <p:nvPr/>
        </p:nvSpPr>
        <p:spPr bwMode="auto">
          <a:xfrm>
            <a:off x="2624138" y="4852988"/>
            <a:ext cx="1209675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18</a:t>
            </a:r>
          </a:p>
        </p:txBody>
      </p:sp>
      <p:sp>
        <p:nvSpPr>
          <p:cNvPr id="120856" name="Text Box 24"/>
          <p:cNvSpPr txBox="1">
            <a:spLocks noChangeArrowheads="1"/>
          </p:cNvSpPr>
          <p:nvPr/>
        </p:nvSpPr>
        <p:spPr bwMode="auto">
          <a:xfrm>
            <a:off x="833438" y="5432425"/>
            <a:ext cx="1209675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7–9</a:t>
            </a:r>
          </a:p>
        </p:txBody>
      </p:sp>
      <p:sp>
        <p:nvSpPr>
          <p:cNvPr id="120857" name="Text Box 25"/>
          <p:cNvSpPr txBox="1">
            <a:spLocks noChangeArrowheads="1"/>
          </p:cNvSpPr>
          <p:nvPr/>
        </p:nvSpPr>
        <p:spPr bwMode="auto">
          <a:xfrm>
            <a:off x="2619375" y="5435600"/>
            <a:ext cx="1209675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24</a:t>
            </a:r>
          </a:p>
        </p:txBody>
      </p:sp>
      <p:sp>
        <p:nvSpPr>
          <p:cNvPr id="120858" name="Text Box 26"/>
          <p:cNvSpPr txBox="1">
            <a:spLocks noChangeArrowheads="1"/>
          </p:cNvSpPr>
          <p:nvPr/>
        </p:nvSpPr>
        <p:spPr bwMode="auto">
          <a:xfrm>
            <a:off x="4473575" y="1763713"/>
            <a:ext cx="1209675" cy="398303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sz="1800"/>
              <a:t>30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sz="1800"/>
              <a:t>25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endParaRPr lang="en-US" sz="300"/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sz="1800"/>
              <a:t>20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sz="1800"/>
              <a:t>15</a:t>
            </a:r>
          </a:p>
          <a:p>
            <a:pPr>
              <a:lnSpc>
                <a:spcPct val="170000"/>
              </a:lnSpc>
              <a:spcBef>
                <a:spcPct val="50000"/>
              </a:spcBef>
            </a:pPr>
            <a:r>
              <a:rPr lang="en-US" sz="1800"/>
              <a:t>10</a:t>
            </a:r>
          </a:p>
          <a:p>
            <a:pPr>
              <a:lnSpc>
                <a:spcPct val="170000"/>
              </a:lnSpc>
              <a:spcBef>
                <a:spcPct val="50000"/>
              </a:spcBef>
            </a:pPr>
            <a:r>
              <a:rPr lang="en-US" sz="1800"/>
              <a:t>  5</a:t>
            </a:r>
          </a:p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en-US" sz="1800"/>
              <a:t>  0</a:t>
            </a:r>
          </a:p>
        </p:txBody>
      </p:sp>
      <p:grpSp>
        <p:nvGrpSpPr>
          <p:cNvPr id="120859" name="Group 27"/>
          <p:cNvGrpSpPr>
            <a:grpSpLocks/>
          </p:cNvGrpSpPr>
          <p:nvPr/>
        </p:nvGrpSpPr>
        <p:grpSpPr bwMode="auto">
          <a:xfrm>
            <a:off x="5016500" y="2054225"/>
            <a:ext cx="3713163" cy="3522663"/>
            <a:chOff x="3160" y="1294"/>
            <a:chExt cx="2339" cy="2219"/>
          </a:xfrm>
        </p:grpSpPr>
        <p:sp>
          <p:nvSpPr>
            <p:cNvPr id="120860" name="Line 28"/>
            <p:cNvSpPr>
              <a:spLocks noChangeShapeType="1"/>
            </p:cNvSpPr>
            <p:nvPr/>
          </p:nvSpPr>
          <p:spPr bwMode="auto">
            <a:xfrm>
              <a:off x="3178" y="2428"/>
              <a:ext cx="231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861" name="Line 29"/>
            <p:cNvSpPr>
              <a:spLocks noChangeShapeType="1"/>
            </p:cNvSpPr>
            <p:nvPr/>
          </p:nvSpPr>
          <p:spPr bwMode="auto">
            <a:xfrm>
              <a:off x="3184" y="2794"/>
              <a:ext cx="231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862" name="Line 30"/>
            <p:cNvSpPr>
              <a:spLocks noChangeShapeType="1"/>
            </p:cNvSpPr>
            <p:nvPr/>
          </p:nvSpPr>
          <p:spPr bwMode="auto">
            <a:xfrm>
              <a:off x="3181" y="3151"/>
              <a:ext cx="231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863" name="Line 31"/>
            <p:cNvSpPr>
              <a:spLocks noChangeShapeType="1"/>
            </p:cNvSpPr>
            <p:nvPr/>
          </p:nvSpPr>
          <p:spPr bwMode="auto">
            <a:xfrm>
              <a:off x="3175" y="2056"/>
              <a:ext cx="231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864" name="Line 32"/>
            <p:cNvSpPr>
              <a:spLocks noChangeShapeType="1"/>
            </p:cNvSpPr>
            <p:nvPr/>
          </p:nvSpPr>
          <p:spPr bwMode="auto">
            <a:xfrm>
              <a:off x="3178" y="3346"/>
              <a:ext cx="2315" cy="0"/>
            </a:xfrm>
            <a:prstGeom prst="line">
              <a:avLst/>
            </a:prstGeom>
            <a:noFill/>
            <a:ln w="63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865" name="Line 33"/>
            <p:cNvSpPr>
              <a:spLocks noChangeShapeType="1"/>
            </p:cNvSpPr>
            <p:nvPr/>
          </p:nvSpPr>
          <p:spPr bwMode="auto">
            <a:xfrm>
              <a:off x="3175" y="2965"/>
              <a:ext cx="2315" cy="0"/>
            </a:xfrm>
            <a:prstGeom prst="line">
              <a:avLst/>
            </a:prstGeom>
            <a:noFill/>
            <a:ln w="63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866" name="Line 34"/>
            <p:cNvSpPr>
              <a:spLocks noChangeShapeType="1"/>
            </p:cNvSpPr>
            <p:nvPr/>
          </p:nvSpPr>
          <p:spPr bwMode="auto">
            <a:xfrm>
              <a:off x="3180" y="2610"/>
              <a:ext cx="2315" cy="0"/>
            </a:xfrm>
            <a:prstGeom prst="line">
              <a:avLst/>
            </a:prstGeom>
            <a:noFill/>
            <a:ln w="63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867" name="Line 35"/>
            <p:cNvSpPr>
              <a:spLocks noChangeShapeType="1"/>
            </p:cNvSpPr>
            <p:nvPr/>
          </p:nvSpPr>
          <p:spPr bwMode="auto">
            <a:xfrm>
              <a:off x="3179" y="2234"/>
              <a:ext cx="2315" cy="0"/>
            </a:xfrm>
            <a:prstGeom prst="line">
              <a:avLst/>
            </a:prstGeom>
            <a:noFill/>
            <a:ln w="63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868" name="Line 36"/>
            <p:cNvSpPr>
              <a:spLocks noChangeShapeType="1"/>
            </p:cNvSpPr>
            <p:nvPr/>
          </p:nvSpPr>
          <p:spPr bwMode="auto">
            <a:xfrm>
              <a:off x="3174" y="3513"/>
              <a:ext cx="231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869" name="Line 37"/>
            <p:cNvSpPr>
              <a:spLocks noChangeShapeType="1"/>
            </p:cNvSpPr>
            <p:nvPr/>
          </p:nvSpPr>
          <p:spPr bwMode="auto">
            <a:xfrm>
              <a:off x="3163" y="1675"/>
              <a:ext cx="231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870" name="Line 38"/>
            <p:cNvSpPr>
              <a:spLocks noChangeShapeType="1"/>
            </p:cNvSpPr>
            <p:nvPr/>
          </p:nvSpPr>
          <p:spPr bwMode="auto">
            <a:xfrm>
              <a:off x="3167" y="1853"/>
              <a:ext cx="2315" cy="0"/>
            </a:xfrm>
            <a:prstGeom prst="line">
              <a:avLst/>
            </a:prstGeom>
            <a:noFill/>
            <a:ln w="63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871" name="Line 39"/>
            <p:cNvSpPr>
              <a:spLocks noChangeShapeType="1"/>
            </p:cNvSpPr>
            <p:nvPr/>
          </p:nvSpPr>
          <p:spPr bwMode="auto">
            <a:xfrm>
              <a:off x="3160" y="1294"/>
              <a:ext cx="231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872" name="Line 40"/>
            <p:cNvSpPr>
              <a:spLocks noChangeShapeType="1"/>
            </p:cNvSpPr>
            <p:nvPr/>
          </p:nvSpPr>
          <p:spPr bwMode="auto">
            <a:xfrm>
              <a:off x="3164" y="1472"/>
              <a:ext cx="2315" cy="0"/>
            </a:xfrm>
            <a:prstGeom prst="line">
              <a:avLst/>
            </a:prstGeom>
            <a:noFill/>
            <a:ln w="63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0876" name="Text Box 44"/>
          <p:cNvSpPr txBox="1">
            <a:spLocks noChangeArrowheads="1"/>
          </p:cNvSpPr>
          <p:nvPr/>
        </p:nvSpPr>
        <p:spPr bwMode="auto">
          <a:xfrm>
            <a:off x="5795963" y="5591175"/>
            <a:ext cx="790575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1–3</a:t>
            </a:r>
            <a:endParaRPr lang="en-US"/>
          </a:p>
        </p:txBody>
      </p:sp>
      <p:sp>
        <p:nvSpPr>
          <p:cNvPr id="120877" name="Text Box 45"/>
          <p:cNvSpPr txBox="1">
            <a:spLocks noChangeArrowheads="1"/>
          </p:cNvSpPr>
          <p:nvPr/>
        </p:nvSpPr>
        <p:spPr bwMode="auto">
          <a:xfrm>
            <a:off x="6462713" y="5600700"/>
            <a:ext cx="790575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4–6</a:t>
            </a:r>
            <a:endParaRPr lang="en-US"/>
          </a:p>
        </p:txBody>
      </p:sp>
      <p:sp>
        <p:nvSpPr>
          <p:cNvPr id="120878" name="Text Box 46"/>
          <p:cNvSpPr txBox="1">
            <a:spLocks noChangeArrowheads="1"/>
          </p:cNvSpPr>
          <p:nvPr/>
        </p:nvSpPr>
        <p:spPr bwMode="auto">
          <a:xfrm>
            <a:off x="7135813" y="5588000"/>
            <a:ext cx="790575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7–9</a:t>
            </a:r>
            <a:endParaRPr lang="en-US"/>
          </a:p>
        </p:txBody>
      </p:sp>
      <p:sp>
        <p:nvSpPr>
          <p:cNvPr id="120879" name="Text Box 47"/>
          <p:cNvSpPr txBox="1">
            <a:spLocks noChangeArrowheads="1"/>
          </p:cNvSpPr>
          <p:nvPr/>
        </p:nvSpPr>
        <p:spPr bwMode="auto">
          <a:xfrm>
            <a:off x="4654550" y="1317625"/>
            <a:ext cx="4232275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Number of Hats Owned</a:t>
            </a:r>
          </a:p>
        </p:txBody>
      </p:sp>
      <p:sp>
        <p:nvSpPr>
          <p:cNvPr id="120880" name="Text Box 48"/>
          <p:cNvSpPr txBox="1">
            <a:spLocks noChangeArrowheads="1"/>
          </p:cNvSpPr>
          <p:nvPr/>
        </p:nvSpPr>
        <p:spPr bwMode="auto">
          <a:xfrm rot="-5367386">
            <a:off x="3159125" y="3546475"/>
            <a:ext cx="238125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Frequency</a:t>
            </a:r>
          </a:p>
        </p:txBody>
      </p:sp>
      <p:sp>
        <p:nvSpPr>
          <p:cNvPr id="120881" name="Rectangle 49"/>
          <p:cNvSpPr>
            <a:spLocks noChangeArrowheads="1"/>
          </p:cNvSpPr>
          <p:nvPr/>
        </p:nvSpPr>
        <p:spPr bwMode="auto">
          <a:xfrm>
            <a:off x="5834063" y="4175125"/>
            <a:ext cx="625475" cy="1389063"/>
          </a:xfrm>
          <a:prstGeom prst="rect">
            <a:avLst/>
          </a:prstGeom>
          <a:solidFill>
            <a:srgbClr val="00FF00"/>
          </a:solidFill>
          <a:ln w="19050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82" name="Rectangle 50"/>
          <p:cNvSpPr>
            <a:spLocks noChangeArrowheads="1"/>
          </p:cNvSpPr>
          <p:nvPr/>
        </p:nvSpPr>
        <p:spPr bwMode="auto">
          <a:xfrm>
            <a:off x="6472238" y="3463925"/>
            <a:ext cx="625475" cy="2095500"/>
          </a:xfrm>
          <a:prstGeom prst="rect">
            <a:avLst/>
          </a:prstGeom>
          <a:solidFill>
            <a:srgbClr val="FF00FF"/>
          </a:solidFill>
          <a:ln w="19050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83" name="Rectangle 51"/>
          <p:cNvSpPr>
            <a:spLocks noChangeArrowheads="1"/>
          </p:cNvSpPr>
          <p:nvPr/>
        </p:nvSpPr>
        <p:spPr bwMode="auto">
          <a:xfrm>
            <a:off x="7110413" y="2728913"/>
            <a:ext cx="625475" cy="2832100"/>
          </a:xfrm>
          <a:prstGeom prst="rect">
            <a:avLst/>
          </a:prstGeom>
          <a:solidFill>
            <a:srgbClr val="00FFFF"/>
          </a:solidFill>
          <a:ln w="19050">
            <a:solidFill>
              <a:srgbClr val="00FFFF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84" name="Text Box 52"/>
          <p:cNvSpPr txBox="1">
            <a:spLocks noChangeArrowheads="1"/>
          </p:cNvSpPr>
          <p:nvPr/>
        </p:nvSpPr>
        <p:spPr bwMode="auto">
          <a:xfrm>
            <a:off x="4911725" y="5919788"/>
            <a:ext cx="4232275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Number of Hats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20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08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08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08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08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08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08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08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08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08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08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08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08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5" grpId="0" autoUpdateAnimBg="0"/>
      <p:bldP spid="120876" grpId="0" autoUpdateAnimBg="0"/>
      <p:bldP spid="120877" grpId="0" autoUpdateAnimBg="0"/>
      <p:bldP spid="120878" grpId="0" autoUpdateAnimBg="0"/>
      <p:bldP spid="120879" grpId="0" autoUpdateAnimBg="0"/>
      <p:bldP spid="120880" grpId="0" autoUpdateAnimBg="0"/>
      <p:bldP spid="120884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006699"/>
                </a:solidFill>
                <a:latin typeface="Arial Black" pitchFamily="27" charset="0"/>
              </a:rPr>
              <a:t>Lesson Quiz: Part 1</a:t>
            </a:r>
          </a:p>
        </p:txBody>
      </p:sp>
      <p:sp>
        <p:nvSpPr>
          <p:cNvPr id="17565" name="Text Box 157"/>
          <p:cNvSpPr txBox="1">
            <a:spLocks noChangeArrowheads="1"/>
          </p:cNvSpPr>
          <p:nvPr/>
        </p:nvSpPr>
        <p:spPr bwMode="auto">
          <a:xfrm>
            <a:off x="312738" y="1358900"/>
            <a:ext cx="7512050" cy="17351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1.</a:t>
            </a:r>
            <a:r>
              <a:rPr lang="en-US"/>
              <a:t> The list shows the number of laps students ran one day. Make a histogram of the data.</a:t>
            </a:r>
            <a:endParaRPr lang="en-US">
              <a:latin typeface="Arial" pitchFamily="27" charset="0"/>
            </a:endParaRPr>
          </a:p>
          <a:p>
            <a:pPr>
              <a:spcBef>
                <a:spcPct val="50000"/>
              </a:spcBef>
            </a:pPr>
            <a:r>
              <a:rPr lang="en-US"/>
              <a:t>4, 7, 9, 12, 3, 6, 10, 15, 12, 5, 18, 2, 5, 10, 7, 12, 11, 15</a:t>
            </a:r>
          </a:p>
        </p:txBody>
      </p:sp>
      <p:grpSp>
        <p:nvGrpSpPr>
          <p:cNvPr id="17577" name="Group 169"/>
          <p:cNvGrpSpPr>
            <a:grpSpLocks/>
          </p:cNvGrpSpPr>
          <p:nvPr/>
        </p:nvGrpSpPr>
        <p:grpSpPr bwMode="auto">
          <a:xfrm>
            <a:off x="0" y="-4763"/>
            <a:ext cx="9144000" cy="6862763"/>
            <a:chOff x="0" y="-3"/>
            <a:chExt cx="5760" cy="4323"/>
          </a:xfrm>
        </p:grpSpPr>
        <p:pic>
          <p:nvPicPr>
            <p:cNvPr id="17568" name="Picture 160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-3"/>
              <a:ext cx="576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7569" name="Picture 161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4126"/>
              <a:ext cx="576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7570" name="Text Box 162"/>
            <p:cNvSpPr txBox="1">
              <a:spLocks noChangeArrowheads="1"/>
            </p:cNvSpPr>
            <p:nvPr/>
          </p:nvSpPr>
          <p:spPr bwMode="auto">
            <a:xfrm>
              <a:off x="1" y="4128"/>
              <a:ext cx="66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chemeClr val="bg1"/>
                  </a:solidFill>
                </a:rPr>
                <a:t>Course 2</a:t>
              </a:r>
              <a:endParaRPr lang="en-US" sz="800" b="1">
                <a:latin typeface="Arial" pitchFamily="27" charset="0"/>
              </a:endParaRPr>
            </a:p>
          </p:txBody>
        </p:sp>
        <p:sp>
          <p:nvSpPr>
            <p:cNvPr id="17571" name="Text Box 163"/>
            <p:cNvSpPr txBox="1">
              <a:spLocks noChangeArrowheads="1"/>
            </p:cNvSpPr>
            <p:nvPr/>
          </p:nvSpPr>
          <p:spPr bwMode="auto">
            <a:xfrm>
              <a:off x="96" y="50"/>
              <a:ext cx="5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200" b="1">
                  <a:latin typeface="Arial Black" pitchFamily="27" charset="0"/>
                </a:rPr>
                <a:t>1-4</a:t>
              </a:r>
              <a:endParaRPr lang="en-US" sz="800">
                <a:latin typeface="Arial" pitchFamily="27" charset="0"/>
              </a:endParaRPr>
            </a:p>
          </p:txBody>
        </p:sp>
        <p:sp>
          <p:nvSpPr>
            <p:cNvPr id="17572" name="Text Box 164"/>
            <p:cNvSpPr txBox="1">
              <a:spLocks noChangeArrowheads="1"/>
            </p:cNvSpPr>
            <p:nvPr/>
          </p:nvSpPr>
          <p:spPr bwMode="auto">
            <a:xfrm>
              <a:off x="701" y="106"/>
              <a:ext cx="37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sz="3000">
                  <a:solidFill>
                    <a:schemeClr val="bg1"/>
                  </a:solidFill>
                  <a:latin typeface="Arial Black" pitchFamily="27" charset="0"/>
                </a:rPr>
                <a:t>Bar Graphs and Histograms</a:t>
              </a:r>
              <a:endParaRPr lang="en-US" sz="3200">
                <a:solidFill>
                  <a:schemeClr val="bg1"/>
                </a:solidFill>
                <a:latin typeface="Arial Black" pitchFamily="27" charset="0"/>
              </a:endParaRPr>
            </a:p>
          </p:txBody>
        </p:sp>
      </p:grpSp>
      <p:grpSp>
        <p:nvGrpSpPr>
          <p:cNvPr id="17613" name="Group 205"/>
          <p:cNvGrpSpPr>
            <a:grpSpLocks/>
          </p:cNvGrpSpPr>
          <p:nvPr/>
        </p:nvGrpSpPr>
        <p:grpSpPr bwMode="auto">
          <a:xfrm>
            <a:off x="2025650" y="3089275"/>
            <a:ext cx="4419600" cy="3482975"/>
            <a:chOff x="1276" y="1946"/>
            <a:chExt cx="2784" cy="2194"/>
          </a:xfrm>
        </p:grpSpPr>
        <p:sp>
          <p:nvSpPr>
            <p:cNvPr id="17602" name="Text Box 194"/>
            <p:cNvSpPr txBox="1">
              <a:spLocks noChangeArrowheads="1"/>
            </p:cNvSpPr>
            <p:nvPr/>
          </p:nvSpPr>
          <p:spPr bwMode="auto">
            <a:xfrm rot="-5392985">
              <a:off x="444" y="2778"/>
              <a:ext cx="1896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/>
                <a:t>Number of Students</a:t>
              </a:r>
              <a:endParaRPr lang="en-US" sz="1800"/>
            </a:p>
          </p:txBody>
        </p:sp>
        <p:sp>
          <p:nvSpPr>
            <p:cNvPr id="17603" name="Text Box 195"/>
            <p:cNvSpPr txBox="1">
              <a:spLocks noChangeArrowheads="1"/>
            </p:cNvSpPr>
            <p:nvPr/>
          </p:nvSpPr>
          <p:spPr bwMode="auto">
            <a:xfrm rot="7015">
              <a:off x="1433" y="2056"/>
              <a:ext cx="2627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b="1"/>
                <a:t>Number of Laps Run</a:t>
              </a:r>
              <a:endParaRPr lang="en-US"/>
            </a:p>
          </p:txBody>
        </p:sp>
        <p:sp>
          <p:nvSpPr>
            <p:cNvPr id="17581" name="Text Box 173"/>
            <p:cNvSpPr txBox="1">
              <a:spLocks noChangeArrowheads="1"/>
            </p:cNvSpPr>
            <p:nvPr/>
          </p:nvSpPr>
          <p:spPr bwMode="auto">
            <a:xfrm rot="-5377191">
              <a:off x="2490" y="3580"/>
              <a:ext cx="628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10–14</a:t>
              </a:r>
            </a:p>
          </p:txBody>
        </p:sp>
        <p:sp>
          <p:nvSpPr>
            <p:cNvPr id="17583" name="Line 175"/>
            <p:cNvSpPr>
              <a:spLocks noChangeShapeType="1"/>
            </p:cNvSpPr>
            <p:nvPr/>
          </p:nvSpPr>
          <p:spPr bwMode="auto">
            <a:xfrm>
              <a:off x="1757" y="2725"/>
              <a:ext cx="212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84" name="Line 176"/>
            <p:cNvSpPr>
              <a:spLocks noChangeShapeType="1"/>
            </p:cNvSpPr>
            <p:nvPr/>
          </p:nvSpPr>
          <p:spPr bwMode="auto">
            <a:xfrm>
              <a:off x="1762" y="2978"/>
              <a:ext cx="212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85" name="Line 177"/>
            <p:cNvSpPr>
              <a:spLocks noChangeShapeType="1"/>
            </p:cNvSpPr>
            <p:nvPr/>
          </p:nvSpPr>
          <p:spPr bwMode="auto">
            <a:xfrm>
              <a:off x="1760" y="3225"/>
              <a:ext cx="211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86" name="Line 178"/>
            <p:cNvSpPr>
              <a:spLocks noChangeShapeType="1"/>
            </p:cNvSpPr>
            <p:nvPr/>
          </p:nvSpPr>
          <p:spPr bwMode="auto">
            <a:xfrm>
              <a:off x="1754" y="2468"/>
              <a:ext cx="212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87" name="Line 179"/>
            <p:cNvSpPr>
              <a:spLocks noChangeShapeType="1"/>
            </p:cNvSpPr>
            <p:nvPr/>
          </p:nvSpPr>
          <p:spPr bwMode="auto">
            <a:xfrm>
              <a:off x="1757" y="3360"/>
              <a:ext cx="2120" cy="0"/>
            </a:xfrm>
            <a:prstGeom prst="line">
              <a:avLst/>
            </a:prstGeom>
            <a:noFill/>
            <a:ln w="63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88" name="Line 180"/>
            <p:cNvSpPr>
              <a:spLocks noChangeShapeType="1"/>
            </p:cNvSpPr>
            <p:nvPr/>
          </p:nvSpPr>
          <p:spPr bwMode="auto">
            <a:xfrm>
              <a:off x="1754" y="3096"/>
              <a:ext cx="2120" cy="0"/>
            </a:xfrm>
            <a:prstGeom prst="line">
              <a:avLst/>
            </a:prstGeom>
            <a:noFill/>
            <a:ln w="63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89" name="Line 181"/>
            <p:cNvSpPr>
              <a:spLocks noChangeShapeType="1"/>
            </p:cNvSpPr>
            <p:nvPr/>
          </p:nvSpPr>
          <p:spPr bwMode="auto">
            <a:xfrm>
              <a:off x="1759" y="2851"/>
              <a:ext cx="2119" cy="0"/>
            </a:xfrm>
            <a:prstGeom prst="line">
              <a:avLst/>
            </a:prstGeom>
            <a:noFill/>
            <a:ln w="63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90" name="Line 182"/>
            <p:cNvSpPr>
              <a:spLocks noChangeShapeType="1"/>
            </p:cNvSpPr>
            <p:nvPr/>
          </p:nvSpPr>
          <p:spPr bwMode="auto">
            <a:xfrm>
              <a:off x="1758" y="2591"/>
              <a:ext cx="2119" cy="0"/>
            </a:xfrm>
            <a:prstGeom prst="line">
              <a:avLst/>
            </a:prstGeom>
            <a:noFill/>
            <a:ln w="63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91" name="Line 183"/>
            <p:cNvSpPr>
              <a:spLocks noChangeShapeType="1"/>
            </p:cNvSpPr>
            <p:nvPr/>
          </p:nvSpPr>
          <p:spPr bwMode="auto">
            <a:xfrm>
              <a:off x="1753" y="3475"/>
              <a:ext cx="212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93" name="Text Box 185"/>
            <p:cNvSpPr txBox="1">
              <a:spLocks noChangeArrowheads="1"/>
            </p:cNvSpPr>
            <p:nvPr/>
          </p:nvSpPr>
          <p:spPr bwMode="auto">
            <a:xfrm flipV="1">
              <a:off x="1943" y="3013"/>
              <a:ext cx="289" cy="79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vert="eaVert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0–4</a:t>
              </a:r>
              <a:endParaRPr lang="en-US"/>
            </a:p>
          </p:txBody>
        </p:sp>
        <p:sp>
          <p:nvSpPr>
            <p:cNvPr id="17594" name="Text Box 186"/>
            <p:cNvSpPr txBox="1">
              <a:spLocks noChangeArrowheads="1"/>
            </p:cNvSpPr>
            <p:nvPr/>
          </p:nvSpPr>
          <p:spPr bwMode="auto">
            <a:xfrm rot="-5391194">
              <a:off x="1998" y="3258"/>
              <a:ext cx="918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5–9</a:t>
              </a:r>
            </a:p>
          </p:txBody>
        </p:sp>
        <p:sp>
          <p:nvSpPr>
            <p:cNvPr id="17595" name="Text Box 187"/>
            <p:cNvSpPr txBox="1">
              <a:spLocks noChangeArrowheads="1"/>
            </p:cNvSpPr>
            <p:nvPr/>
          </p:nvSpPr>
          <p:spPr bwMode="auto">
            <a:xfrm>
              <a:off x="1464" y="2326"/>
              <a:ext cx="390" cy="127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 8</a:t>
              </a:r>
            </a:p>
            <a:p>
              <a:pPr>
                <a:spcBef>
                  <a:spcPct val="50000"/>
                </a:spcBef>
              </a:pPr>
              <a:r>
                <a:rPr lang="en-US" sz="1800"/>
                <a:t> 6</a:t>
              </a:r>
            </a:p>
            <a:p>
              <a:pPr>
                <a:spcBef>
                  <a:spcPct val="50000"/>
                </a:spcBef>
              </a:pPr>
              <a:r>
                <a:rPr lang="en-US" sz="1800"/>
                <a:t> 4</a:t>
              </a:r>
            </a:p>
            <a:p>
              <a:pPr>
                <a:spcBef>
                  <a:spcPct val="50000"/>
                </a:spcBef>
              </a:pPr>
              <a:r>
                <a:rPr lang="en-US" sz="1800"/>
                <a:t> 2</a:t>
              </a:r>
            </a:p>
            <a:p>
              <a:pPr>
                <a:spcBef>
                  <a:spcPct val="50000"/>
                </a:spcBef>
              </a:pPr>
              <a:r>
                <a:rPr lang="en-US" sz="1800"/>
                <a:t> 0</a:t>
              </a:r>
            </a:p>
          </p:txBody>
        </p:sp>
        <p:sp>
          <p:nvSpPr>
            <p:cNvPr id="17596" name="Rectangle 188"/>
            <p:cNvSpPr>
              <a:spLocks noChangeArrowheads="1"/>
            </p:cNvSpPr>
            <p:nvPr/>
          </p:nvSpPr>
          <p:spPr bwMode="auto">
            <a:xfrm>
              <a:off x="1931" y="3101"/>
              <a:ext cx="341" cy="366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99" name="Rectangle 191"/>
            <p:cNvSpPr>
              <a:spLocks noChangeArrowheads="1"/>
            </p:cNvSpPr>
            <p:nvPr/>
          </p:nvSpPr>
          <p:spPr bwMode="auto">
            <a:xfrm>
              <a:off x="2281" y="2725"/>
              <a:ext cx="342" cy="746"/>
            </a:xfrm>
            <a:prstGeom prst="rect">
              <a:avLst/>
            </a:prstGeom>
            <a:solidFill>
              <a:schemeClr val="accent2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00" name="Rectangle 192"/>
            <p:cNvSpPr>
              <a:spLocks noChangeArrowheads="1"/>
            </p:cNvSpPr>
            <p:nvPr/>
          </p:nvSpPr>
          <p:spPr bwMode="auto">
            <a:xfrm>
              <a:off x="2629" y="2716"/>
              <a:ext cx="314" cy="742"/>
            </a:xfrm>
            <a:prstGeom prst="rect">
              <a:avLst/>
            </a:prstGeom>
            <a:solidFill>
              <a:srgbClr val="00FF00"/>
            </a:solidFill>
            <a:ln w="19050">
              <a:solidFill>
                <a:srgbClr val="00FF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01" name="Rectangle 193"/>
            <p:cNvSpPr>
              <a:spLocks noChangeArrowheads="1"/>
            </p:cNvSpPr>
            <p:nvPr/>
          </p:nvSpPr>
          <p:spPr bwMode="auto">
            <a:xfrm>
              <a:off x="2951" y="3102"/>
              <a:ext cx="308" cy="357"/>
            </a:xfrm>
            <a:prstGeom prst="rect">
              <a:avLst/>
            </a:prstGeom>
            <a:solidFill>
              <a:srgbClr val="FF00FF"/>
            </a:solidFill>
            <a:ln w="19050">
              <a:solidFill>
                <a:srgbClr val="FF00FF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08" name="Text Box 200"/>
            <p:cNvSpPr txBox="1">
              <a:spLocks noChangeArrowheads="1"/>
            </p:cNvSpPr>
            <p:nvPr/>
          </p:nvSpPr>
          <p:spPr bwMode="auto">
            <a:xfrm rot="-5377191">
              <a:off x="2803" y="3575"/>
              <a:ext cx="628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15–19</a:t>
              </a:r>
            </a:p>
          </p:txBody>
        </p:sp>
        <p:sp>
          <p:nvSpPr>
            <p:cNvPr id="17611" name="Text Box 203"/>
            <p:cNvSpPr txBox="1">
              <a:spLocks noChangeArrowheads="1"/>
            </p:cNvSpPr>
            <p:nvPr/>
          </p:nvSpPr>
          <p:spPr bwMode="auto">
            <a:xfrm>
              <a:off x="1293" y="3909"/>
              <a:ext cx="2666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b="1"/>
                <a:t>Number of Laps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7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625475" y="1463675"/>
            <a:ext cx="7315200" cy="3313113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</a:pPr>
            <a:r>
              <a:rPr lang="en-US" sz="2800" b="1">
                <a:solidFill>
                  <a:schemeClr val="accent2"/>
                </a:solidFill>
              </a:rPr>
              <a:t>Problem of the Day</a:t>
            </a:r>
            <a:endParaRPr lang="en-US" sz="2800">
              <a:solidFill>
                <a:srgbClr val="00B200"/>
              </a:solidFill>
            </a:endParaRPr>
          </a:p>
          <a:p>
            <a:pPr>
              <a:spcBef>
                <a:spcPct val="20000"/>
              </a:spcBef>
            </a:pPr>
            <a:endParaRPr lang="en-US" sz="800"/>
          </a:p>
          <a:p>
            <a:pPr>
              <a:spcBef>
                <a:spcPct val="20000"/>
              </a:spcBef>
            </a:pPr>
            <a:r>
              <a:rPr lang="en-US"/>
              <a:t>Which number does not belong with the others? Why?</a:t>
            </a:r>
          </a:p>
          <a:p>
            <a:pPr>
              <a:spcBef>
                <a:spcPct val="20000"/>
              </a:spcBef>
            </a:pPr>
            <a:r>
              <a:rPr lang="en-US"/>
              <a:t>81, 64, 36, 27, 49</a:t>
            </a:r>
            <a:endParaRPr lang="en-US" sz="3200">
              <a:latin typeface="Times New Roman" pitchFamily="27" charset="0"/>
              <a:sym typeface="Wingdings" pitchFamily="27" charset="2"/>
            </a:endParaRPr>
          </a:p>
        </p:txBody>
      </p:sp>
      <p:sp>
        <p:nvSpPr>
          <p:cNvPr id="13348" name="Text Box 36"/>
          <p:cNvSpPr txBox="1">
            <a:spLocks noChangeArrowheads="1"/>
          </p:cNvSpPr>
          <p:nvPr/>
        </p:nvSpPr>
        <p:spPr bwMode="auto">
          <a:xfrm>
            <a:off x="649288" y="3429000"/>
            <a:ext cx="71913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Possible answer: 27; the others are perfect squares.</a:t>
            </a:r>
            <a:endParaRPr lang="en-US"/>
          </a:p>
        </p:txBody>
      </p:sp>
      <p:grpSp>
        <p:nvGrpSpPr>
          <p:cNvPr id="13401" name="Group 89"/>
          <p:cNvGrpSpPr>
            <a:grpSpLocks/>
          </p:cNvGrpSpPr>
          <p:nvPr/>
        </p:nvGrpSpPr>
        <p:grpSpPr bwMode="auto">
          <a:xfrm>
            <a:off x="0" y="0"/>
            <a:ext cx="9144000" cy="6862763"/>
            <a:chOff x="0" y="-3"/>
            <a:chExt cx="5760" cy="4323"/>
          </a:xfrm>
        </p:grpSpPr>
        <p:pic>
          <p:nvPicPr>
            <p:cNvPr id="13402" name="Picture 90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-3"/>
              <a:ext cx="576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3403" name="Picture 91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4126"/>
              <a:ext cx="576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3404" name="Text Box 92"/>
            <p:cNvSpPr txBox="1">
              <a:spLocks noChangeArrowheads="1"/>
            </p:cNvSpPr>
            <p:nvPr/>
          </p:nvSpPr>
          <p:spPr bwMode="auto">
            <a:xfrm>
              <a:off x="1" y="4128"/>
              <a:ext cx="66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chemeClr val="bg1"/>
                  </a:solidFill>
                </a:rPr>
                <a:t>Course 2</a:t>
              </a:r>
              <a:endParaRPr lang="en-US" sz="800" b="1">
                <a:latin typeface="Arial" pitchFamily="27" charset="0"/>
              </a:endParaRPr>
            </a:p>
          </p:txBody>
        </p:sp>
        <p:sp>
          <p:nvSpPr>
            <p:cNvPr id="13405" name="Text Box 93"/>
            <p:cNvSpPr txBox="1">
              <a:spLocks noChangeArrowheads="1"/>
            </p:cNvSpPr>
            <p:nvPr/>
          </p:nvSpPr>
          <p:spPr bwMode="auto">
            <a:xfrm>
              <a:off x="96" y="50"/>
              <a:ext cx="5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200" b="1">
                  <a:latin typeface="Arial Black" pitchFamily="27" charset="0"/>
                </a:rPr>
                <a:t>1-4</a:t>
              </a:r>
              <a:endParaRPr lang="en-US" sz="800">
                <a:latin typeface="Arial" pitchFamily="27" charset="0"/>
              </a:endParaRPr>
            </a:p>
          </p:txBody>
        </p:sp>
        <p:sp>
          <p:nvSpPr>
            <p:cNvPr id="13406" name="Text Box 94"/>
            <p:cNvSpPr txBox="1">
              <a:spLocks noChangeArrowheads="1"/>
            </p:cNvSpPr>
            <p:nvPr/>
          </p:nvSpPr>
          <p:spPr bwMode="auto">
            <a:xfrm>
              <a:off x="701" y="106"/>
              <a:ext cx="37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sz="3000">
                  <a:solidFill>
                    <a:schemeClr val="bg1"/>
                  </a:solidFill>
                  <a:latin typeface="Arial Black" pitchFamily="27" charset="0"/>
                </a:rPr>
                <a:t>Bar Graphs and Histograms</a:t>
              </a:r>
              <a:endParaRPr lang="en-US" sz="3200">
                <a:solidFill>
                  <a:schemeClr val="bg1"/>
                </a:solidFill>
                <a:latin typeface="Arial Black" pitchFamily="27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48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 Box 2"/>
          <p:cNvSpPr txBox="1"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006699"/>
                </a:solidFill>
                <a:latin typeface="Arial Black" pitchFamily="27" charset="0"/>
              </a:rPr>
              <a:t>Lesson Quiz: Part 2</a:t>
            </a:r>
          </a:p>
        </p:txBody>
      </p:sp>
      <p:sp>
        <p:nvSpPr>
          <p:cNvPr id="106499" name="Text Box 3"/>
          <p:cNvSpPr txBox="1">
            <a:spLocks noChangeArrowheads="1"/>
          </p:cNvSpPr>
          <p:nvPr/>
        </p:nvSpPr>
        <p:spPr bwMode="auto">
          <a:xfrm>
            <a:off x="312738" y="1501775"/>
            <a:ext cx="829945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2.</a:t>
            </a:r>
            <a:r>
              <a:rPr lang="en-US"/>
              <a:t> Make a double-bar graph of the data in the table.</a:t>
            </a:r>
            <a:endParaRPr lang="en-US">
              <a:latin typeface="Arial" pitchFamily="27" charset="0"/>
            </a:endParaRPr>
          </a:p>
        </p:txBody>
      </p:sp>
      <p:grpSp>
        <p:nvGrpSpPr>
          <p:cNvPr id="106500" name="Group 4"/>
          <p:cNvGrpSpPr>
            <a:grpSpLocks/>
          </p:cNvGrpSpPr>
          <p:nvPr/>
        </p:nvGrpSpPr>
        <p:grpSpPr bwMode="auto">
          <a:xfrm>
            <a:off x="0" y="-4763"/>
            <a:ext cx="9144000" cy="6862763"/>
            <a:chOff x="0" y="-3"/>
            <a:chExt cx="5760" cy="4323"/>
          </a:xfrm>
        </p:grpSpPr>
        <p:pic>
          <p:nvPicPr>
            <p:cNvPr id="106501" name="Picture 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-3"/>
              <a:ext cx="576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6502" name="Picture 6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4126"/>
              <a:ext cx="576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06503" name="Text Box 7"/>
            <p:cNvSpPr txBox="1">
              <a:spLocks noChangeArrowheads="1"/>
            </p:cNvSpPr>
            <p:nvPr/>
          </p:nvSpPr>
          <p:spPr bwMode="auto">
            <a:xfrm>
              <a:off x="1" y="4128"/>
              <a:ext cx="66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chemeClr val="bg1"/>
                  </a:solidFill>
                </a:rPr>
                <a:t>Course 2</a:t>
              </a:r>
              <a:endParaRPr lang="en-US" sz="800" b="1">
                <a:latin typeface="Arial" pitchFamily="27" charset="0"/>
              </a:endParaRPr>
            </a:p>
          </p:txBody>
        </p:sp>
        <p:sp>
          <p:nvSpPr>
            <p:cNvPr id="106504" name="Text Box 8"/>
            <p:cNvSpPr txBox="1">
              <a:spLocks noChangeArrowheads="1"/>
            </p:cNvSpPr>
            <p:nvPr/>
          </p:nvSpPr>
          <p:spPr bwMode="auto">
            <a:xfrm>
              <a:off x="96" y="50"/>
              <a:ext cx="5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200" b="1">
                  <a:latin typeface="Arial Black" pitchFamily="27" charset="0"/>
                </a:rPr>
                <a:t>1-4</a:t>
              </a:r>
              <a:endParaRPr lang="en-US" sz="800">
                <a:latin typeface="Arial" pitchFamily="27" charset="0"/>
              </a:endParaRPr>
            </a:p>
          </p:txBody>
        </p:sp>
        <p:sp>
          <p:nvSpPr>
            <p:cNvPr id="106505" name="Text Box 9"/>
            <p:cNvSpPr txBox="1">
              <a:spLocks noChangeArrowheads="1"/>
            </p:cNvSpPr>
            <p:nvPr/>
          </p:nvSpPr>
          <p:spPr bwMode="auto">
            <a:xfrm>
              <a:off x="701" y="106"/>
              <a:ext cx="37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sz="3000">
                  <a:solidFill>
                    <a:schemeClr val="bg1"/>
                  </a:solidFill>
                  <a:latin typeface="Arial Black" pitchFamily="27" charset="0"/>
                </a:rPr>
                <a:t>Bar Graphs and Histograms</a:t>
              </a:r>
              <a:endParaRPr lang="en-US" sz="3200">
                <a:solidFill>
                  <a:schemeClr val="bg1"/>
                </a:solidFill>
                <a:latin typeface="Arial Black" pitchFamily="27" charset="0"/>
              </a:endParaRPr>
            </a:p>
          </p:txBody>
        </p:sp>
      </p:grpSp>
      <p:grpSp>
        <p:nvGrpSpPr>
          <p:cNvPr id="106515" name="Group 19"/>
          <p:cNvGrpSpPr>
            <a:grpSpLocks/>
          </p:cNvGrpSpPr>
          <p:nvPr/>
        </p:nvGrpSpPr>
        <p:grpSpPr bwMode="auto">
          <a:xfrm>
            <a:off x="306388" y="3046413"/>
            <a:ext cx="4035425" cy="1801812"/>
            <a:chOff x="468" y="1945"/>
            <a:chExt cx="2542" cy="1135"/>
          </a:xfrm>
        </p:grpSpPr>
        <p:sp>
          <p:nvSpPr>
            <p:cNvPr id="106508" name="Text Box 12"/>
            <p:cNvSpPr txBox="1">
              <a:spLocks noChangeArrowheads="1"/>
            </p:cNvSpPr>
            <p:nvPr/>
          </p:nvSpPr>
          <p:spPr bwMode="auto">
            <a:xfrm>
              <a:off x="473" y="1945"/>
              <a:ext cx="2537" cy="1126"/>
            </a:xfrm>
            <a:prstGeom prst="rect">
              <a:avLst/>
            </a:prstGeom>
            <a:noFill/>
            <a:ln w="190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Average Number of Laps Run</a:t>
              </a:r>
            </a:p>
            <a:p>
              <a:pPr>
                <a:spcBef>
                  <a:spcPct val="50000"/>
                </a:spcBef>
              </a:pPr>
              <a:r>
                <a:rPr lang="en-US" sz="2000"/>
                <a:t>	1990	1995	  2000</a:t>
              </a:r>
            </a:p>
            <a:p>
              <a:pPr>
                <a:spcBef>
                  <a:spcPct val="50000"/>
                </a:spcBef>
              </a:pPr>
              <a:r>
                <a:rPr lang="en-US" sz="2000"/>
                <a:t>Boys	  12	  11	    15</a:t>
              </a:r>
            </a:p>
            <a:p>
              <a:pPr>
                <a:spcBef>
                  <a:spcPct val="50000"/>
                </a:spcBef>
              </a:pPr>
              <a:r>
                <a:rPr lang="en-US" sz="2000"/>
                <a:t>Girls	  10	   8	    12</a:t>
              </a:r>
              <a:endParaRPr lang="en-US"/>
            </a:p>
          </p:txBody>
        </p:sp>
        <p:sp>
          <p:nvSpPr>
            <p:cNvPr id="106509" name="Line 13"/>
            <p:cNvSpPr>
              <a:spLocks noChangeShapeType="1"/>
            </p:cNvSpPr>
            <p:nvPr/>
          </p:nvSpPr>
          <p:spPr bwMode="auto">
            <a:xfrm>
              <a:off x="471" y="2211"/>
              <a:ext cx="2538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10" name="Line 14"/>
            <p:cNvSpPr>
              <a:spLocks noChangeShapeType="1"/>
            </p:cNvSpPr>
            <p:nvPr/>
          </p:nvSpPr>
          <p:spPr bwMode="auto">
            <a:xfrm>
              <a:off x="471" y="2486"/>
              <a:ext cx="253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11" name="Line 15"/>
            <p:cNvSpPr>
              <a:spLocks noChangeShapeType="1"/>
            </p:cNvSpPr>
            <p:nvPr/>
          </p:nvSpPr>
          <p:spPr bwMode="auto">
            <a:xfrm>
              <a:off x="468" y="2798"/>
              <a:ext cx="253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12" name="Line 16"/>
            <p:cNvSpPr>
              <a:spLocks noChangeShapeType="1"/>
            </p:cNvSpPr>
            <p:nvPr/>
          </p:nvSpPr>
          <p:spPr bwMode="auto">
            <a:xfrm>
              <a:off x="1620" y="2211"/>
              <a:ext cx="0" cy="858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13" name="Line 17"/>
            <p:cNvSpPr>
              <a:spLocks noChangeShapeType="1"/>
            </p:cNvSpPr>
            <p:nvPr/>
          </p:nvSpPr>
          <p:spPr bwMode="auto">
            <a:xfrm>
              <a:off x="2193" y="2208"/>
              <a:ext cx="0" cy="858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14" name="Line 18"/>
            <p:cNvSpPr>
              <a:spLocks noChangeShapeType="1"/>
            </p:cNvSpPr>
            <p:nvPr/>
          </p:nvSpPr>
          <p:spPr bwMode="auto">
            <a:xfrm>
              <a:off x="1022" y="2222"/>
              <a:ext cx="0" cy="858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6547" name="Group 51"/>
          <p:cNvGrpSpPr>
            <a:grpSpLocks/>
          </p:cNvGrpSpPr>
          <p:nvPr/>
        </p:nvGrpSpPr>
        <p:grpSpPr bwMode="auto">
          <a:xfrm>
            <a:off x="4421188" y="2090738"/>
            <a:ext cx="4505325" cy="4086225"/>
            <a:chOff x="2785" y="1317"/>
            <a:chExt cx="2838" cy="2574"/>
          </a:xfrm>
        </p:grpSpPr>
        <p:sp>
          <p:nvSpPr>
            <p:cNvPr id="106536" name="Text Box 40"/>
            <p:cNvSpPr txBox="1">
              <a:spLocks noChangeArrowheads="1"/>
            </p:cNvSpPr>
            <p:nvPr/>
          </p:nvSpPr>
          <p:spPr bwMode="auto">
            <a:xfrm rot="-5392985">
              <a:off x="1886" y="2216"/>
              <a:ext cx="2048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/>
                <a:t>Number of Laps</a:t>
              </a:r>
              <a:endParaRPr lang="en-US"/>
            </a:p>
          </p:txBody>
        </p:sp>
        <p:sp>
          <p:nvSpPr>
            <p:cNvPr id="106518" name="Text Box 22"/>
            <p:cNvSpPr txBox="1">
              <a:spLocks noChangeArrowheads="1"/>
            </p:cNvSpPr>
            <p:nvPr/>
          </p:nvSpPr>
          <p:spPr bwMode="auto">
            <a:xfrm>
              <a:off x="4937" y="3457"/>
              <a:ext cx="686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2000</a:t>
              </a:r>
              <a:endParaRPr lang="en-US"/>
            </a:p>
          </p:txBody>
        </p:sp>
        <p:sp>
          <p:nvSpPr>
            <p:cNvPr id="106521" name="Line 25"/>
            <p:cNvSpPr>
              <a:spLocks noChangeShapeType="1"/>
            </p:cNvSpPr>
            <p:nvPr/>
          </p:nvSpPr>
          <p:spPr bwMode="auto">
            <a:xfrm>
              <a:off x="3295" y="2315"/>
              <a:ext cx="231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22" name="Line 26"/>
            <p:cNvSpPr>
              <a:spLocks noChangeShapeType="1"/>
            </p:cNvSpPr>
            <p:nvPr/>
          </p:nvSpPr>
          <p:spPr bwMode="auto">
            <a:xfrm>
              <a:off x="3301" y="2681"/>
              <a:ext cx="231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23" name="Line 27"/>
            <p:cNvSpPr>
              <a:spLocks noChangeShapeType="1"/>
            </p:cNvSpPr>
            <p:nvPr/>
          </p:nvSpPr>
          <p:spPr bwMode="auto">
            <a:xfrm>
              <a:off x="3298" y="3038"/>
              <a:ext cx="231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24" name="Line 28"/>
            <p:cNvSpPr>
              <a:spLocks noChangeShapeType="1"/>
            </p:cNvSpPr>
            <p:nvPr/>
          </p:nvSpPr>
          <p:spPr bwMode="auto">
            <a:xfrm>
              <a:off x="3292" y="1943"/>
              <a:ext cx="231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25" name="Line 29"/>
            <p:cNvSpPr>
              <a:spLocks noChangeShapeType="1"/>
            </p:cNvSpPr>
            <p:nvPr/>
          </p:nvSpPr>
          <p:spPr bwMode="auto">
            <a:xfrm>
              <a:off x="3295" y="3233"/>
              <a:ext cx="2315" cy="0"/>
            </a:xfrm>
            <a:prstGeom prst="line">
              <a:avLst/>
            </a:prstGeom>
            <a:noFill/>
            <a:ln w="63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26" name="Line 30"/>
            <p:cNvSpPr>
              <a:spLocks noChangeShapeType="1"/>
            </p:cNvSpPr>
            <p:nvPr/>
          </p:nvSpPr>
          <p:spPr bwMode="auto">
            <a:xfrm>
              <a:off x="3292" y="2852"/>
              <a:ext cx="2315" cy="0"/>
            </a:xfrm>
            <a:prstGeom prst="line">
              <a:avLst/>
            </a:prstGeom>
            <a:noFill/>
            <a:ln w="63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27" name="Line 31"/>
            <p:cNvSpPr>
              <a:spLocks noChangeShapeType="1"/>
            </p:cNvSpPr>
            <p:nvPr/>
          </p:nvSpPr>
          <p:spPr bwMode="auto">
            <a:xfrm>
              <a:off x="3297" y="2497"/>
              <a:ext cx="2315" cy="0"/>
            </a:xfrm>
            <a:prstGeom prst="line">
              <a:avLst/>
            </a:prstGeom>
            <a:noFill/>
            <a:ln w="63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28" name="Line 32"/>
            <p:cNvSpPr>
              <a:spLocks noChangeShapeType="1"/>
            </p:cNvSpPr>
            <p:nvPr/>
          </p:nvSpPr>
          <p:spPr bwMode="auto">
            <a:xfrm>
              <a:off x="3296" y="2121"/>
              <a:ext cx="2315" cy="0"/>
            </a:xfrm>
            <a:prstGeom prst="line">
              <a:avLst/>
            </a:prstGeom>
            <a:noFill/>
            <a:ln w="63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29" name="Line 33"/>
            <p:cNvSpPr>
              <a:spLocks noChangeShapeType="1"/>
            </p:cNvSpPr>
            <p:nvPr/>
          </p:nvSpPr>
          <p:spPr bwMode="auto">
            <a:xfrm>
              <a:off x="3291" y="3400"/>
              <a:ext cx="231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16" name="Text Box 20"/>
            <p:cNvSpPr txBox="1">
              <a:spLocks noChangeArrowheads="1"/>
            </p:cNvSpPr>
            <p:nvPr/>
          </p:nvSpPr>
          <p:spPr bwMode="auto">
            <a:xfrm>
              <a:off x="3428" y="3431"/>
              <a:ext cx="642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1990</a:t>
              </a:r>
              <a:endParaRPr lang="en-US"/>
            </a:p>
          </p:txBody>
        </p:sp>
        <p:sp>
          <p:nvSpPr>
            <p:cNvPr id="106517" name="Text Box 21"/>
            <p:cNvSpPr txBox="1">
              <a:spLocks noChangeArrowheads="1"/>
            </p:cNvSpPr>
            <p:nvPr/>
          </p:nvSpPr>
          <p:spPr bwMode="auto">
            <a:xfrm>
              <a:off x="4221" y="3430"/>
              <a:ext cx="668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1995</a:t>
              </a:r>
              <a:endParaRPr lang="en-US"/>
            </a:p>
          </p:txBody>
        </p:sp>
        <p:sp>
          <p:nvSpPr>
            <p:cNvPr id="106520" name="Text Box 24"/>
            <p:cNvSpPr txBox="1">
              <a:spLocks noChangeArrowheads="1"/>
            </p:cNvSpPr>
            <p:nvPr/>
          </p:nvSpPr>
          <p:spPr bwMode="auto">
            <a:xfrm>
              <a:off x="2995" y="1789"/>
              <a:ext cx="762" cy="1706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50000"/>
                </a:lnSpc>
                <a:spcBef>
                  <a:spcPct val="50000"/>
                </a:spcBef>
              </a:pPr>
              <a:r>
                <a:rPr lang="en-US" sz="1800"/>
                <a:t>16</a:t>
              </a:r>
            </a:p>
            <a:p>
              <a:pPr>
                <a:lnSpc>
                  <a:spcPct val="150000"/>
                </a:lnSpc>
                <a:spcBef>
                  <a:spcPct val="50000"/>
                </a:spcBef>
              </a:pPr>
              <a:r>
                <a:rPr lang="en-US" sz="1800"/>
                <a:t>12</a:t>
              </a:r>
            </a:p>
            <a:p>
              <a:pPr>
                <a:lnSpc>
                  <a:spcPct val="150000"/>
                </a:lnSpc>
                <a:spcBef>
                  <a:spcPct val="50000"/>
                </a:spcBef>
              </a:pPr>
              <a:r>
                <a:rPr lang="en-US" sz="1800"/>
                <a:t>  8</a:t>
              </a:r>
            </a:p>
            <a:p>
              <a:pPr>
                <a:lnSpc>
                  <a:spcPct val="150000"/>
                </a:lnSpc>
                <a:spcBef>
                  <a:spcPct val="50000"/>
                </a:spcBef>
              </a:pPr>
              <a:r>
                <a:rPr lang="en-US" sz="1800"/>
                <a:t>  4</a:t>
              </a:r>
            </a:p>
            <a:p>
              <a:pPr>
                <a:lnSpc>
                  <a:spcPct val="150000"/>
                </a:lnSpc>
                <a:spcBef>
                  <a:spcPct val="50000"/>
                </a:spcBef>
              </a:pPr>
              <a:r>
                <a:rPr lang="en-US" sz="1800"/>
                <a:t>  0</a:t>
              </a:r>
              <a:endParaRPr lang="en-US"/>
            </a:p>
          </p:txBody>
        </p:sp>
        <p:sp>
          <p:nvSpPr>
            <p:cNvPr id="106530" name="Rectangle 34"/>
            <p:cNvSpPr>
              <a:spLocks noChangeArrowheads="1"/>
            </p:cNvSpPr>
            <p:nvPr/>
          </p:nvSpPr>
          <p:spPr bwMode="auto">
            <a:xfrm>
              <a:off x="3484" y="2318"/>
              <a:ext cx="173" cy="1070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31" name="Rectangle 35"/>
            <p:cNvSpPr>
              <a:spLocks noChangeArrowheads="1"/>
            </p:cNvSpPr>
            <p:nvPr/>
          </p:nvSpPr>
          <p:spPr bwMode="auto">
            <a:xfrm>
              <a:off x="3658" y="2496"/>
              <a:ext cx="185" cy="892"/>
            </a:xfrm>
            <a:prstGeom prst="rect">
              <a:avLst/>
            </a:prstGeom>
            <a:solidFill>
              <a:schemeClr val="accent2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32" name="Rectangle 36"/>
            <p:cNvSpPr>
              <a:spLocks noChangeArrowheads="1"/>
            </p:cNvSpPr>
            <p:nvPr/>
          </p:nvSpPr>
          <p:spPr bwMode="auto">
            <a:xfrm>
              <a:off x="4276" y="2402"/>
              <a:ext cx="174" cy="992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33" name="Rectangle 37"/>
            <p:cNvSpPr>
              <a:spLocks noChangeArrowheads="1"/>
            </p:cNvSpPr>
            <p:nvPr/>
          </p:nvSpPr>
          <p:spPr bwMode="auto">
            <a:xfrm>
              <a:off x="4458" y="2683"/>
              <a:ext cx="169" cy="711"/>
            </a:xfrm>
            <a:prstGeom prst="rect">
              <a:avLst/>
            </a:prstGeom>
            <a:solidFill>
              <a:schemeClr val="accent2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34" name="Rectangle 38"/>
            <p:cNvSpPr>
              <a:spLocks noChangeArrowheads="1"/>
            </p:cNvSpPr>
            <p:nvPr/>
          </p:nvSpPr>
          <p:spPr bwMode="auto">
            <a:xfrm>
              <a:off x="5044" y="2033"/>
              <a:ext cx="174" cy="1355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35" name="Rectangle 39"/>
            <p:cNvSpPr>
              <a:spLocks noChangeArrowheads="1"/>
            </p:cNvSpPr>
            <p:nvPr/>
          </p:nvSpPr>
          <p:spPr bwMode="auto">
            <a:xfrm>
              <a:off x="5218" y="2313"/>
              <a:ext cx="186" cy="1075"/>
            </a:xfrm>
            <a:prstGeom prst="rect">
              <a:avLst/>
            </a:prstGeom>
            <a:solidFill>
              <a:schemeClr val="accent2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37" name="Text Box 41"/>
            <p:cNvSpPr txBox="1">
              <a:spLocks noChangeArrowheads="1"/>
            </p:cNvSpPr>
            <p:nvPr/>
          </p:nvSpPr>
          <p:spPr bwMode="auto">
            <a:xfrm rot="7015">
              <a:off x="3362" y="1446"/>
              <a:ext cx="2048" cy="44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/>
                <a:t>Average Number of Laps Run</a:t>
              </a:r>
              <a:endParaRPr lang="en-US"/>
            </a:p>
          </p:txBody>
        </p:sp>
        <p:sp>
          <p:nvSpPr>
            <p:cNvPr id="106538" name="Rectangle 42"/>
            <p:cNvSpPr>
              <a:spLocks noChangeArrowheads="1"/>
            </p:cNvSpPr>
            <p:nvPr/>
          </p:nvSpPr>
          <p:spPr bwMode="auto">
            <a:xfrm>
              <a:off x="3287" y="3669"/>
              <a:ext cx="155" cy="155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39" name="Rectangle 43"/>
            <p:cNvSpPr>
              <a:spLocks noChangeArrowheads="1"/>
            </p:cNvSpPr>
            <p:nvPr/>
          </p:nvSpPr>
          <p:spPr bwMode="auto">
            <a:xfrm>
              <a:off x="4335" y="3688"/>
              <a:ext cx="155" cy="155"/>
            </a:xfrm>
            <a:prstGeom prst="rect">
              <a:avLst/>
            </a:prstGeom>
            <a:solidFill>
              <a:schemeClr val="accent2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40" name="Text Box 44"/>
            <p:cNvSpPr txBox="1">
              <a:spLocks noChangeArrowheads="1"/>
            </p:cNvSpPr>
            <p:nvPr/>
          </p:nvSpPr>
          <p:spPr bwMode="auto">
            <a:xfrm>
              <a:off x="3453" y="3630"/>
              <a:ext cx="771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Boys</a:t>
              </a:r>
              <a:endParaRPr lang="en-US"/>
            </a:p>
          </p:txBody>
        </p:sp>
        <p:sp>
          <p:nvSpPr>
            <p:cNvPr id="106541" name="Text Box 45"/>
            <p:cNvSpPr txBox="1">
              <a:spLocks noChangeArrowheads="1"/>
            </p:cNvSpPr>
            <p:nvPr/>
          </p:nvSpPr>
          <p:spPr bwMode="auto">
            <a:xfrm>
              <a:off x="4509" y="3641"/>
              <a:ext cx="771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Girls</a:t>
              </a:r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533400" y="2424113"/>
            <a:ext cx="8229600" cy="1017587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</a:pPr>
            <a:r>
              <a:rPr lang="en-US" sz="2800" i="1">
                <a:solidFill>
                  <a:srgbClr val="FF0000"/>
                </a:solidFill>
              </a:rPr>
              <a:t>Learn</a:t>
            </a:r>
            <a:r>
              <a:rPr lang="en-US" sz="2800"/>
              <a:t> to display and analyze data in bar graphs and histograms.</a:t>
            </a:r>
            <a:r>
              <a:rPr lang="en-US" sz="3200">
                <a:latin typeface="Times New Roman" pitchFamily="27" charset="0"/>
              </a:rPr>
              <a:t> </a:t>
            </a:r>
          </a:p>
        </p:txBody>
      </p:sp>
      <p:grpSp>
        <p:nvGrpSpPr>
          <p:cNvPr id="15409" name="Group 49"/>
          <p:cNvGrpSpPr>
            <a:grpSpLocks/>
          </p:cNvGrpSpPr>
          <p:nvPr/>
        </p:nvGrpSpPr>
        <p:grpSpPr bwMode="auto">
          <a:xfrm>
            <a:off x="0" y="0"/>
            <a:ext cx="9144000" cy="6862763"/>
            <a:chOff x="0" y="-3"/>
            <a:chExt cx="5760" cy="4323"/>
          </a:xfrm>
        </p:grpSpPr>
        <p:pic>
          <p:nvPicPr>
            <p:cNvPr id="15410" name="Picture 5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-3"/>
              <a:ext cx="576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5411" name="Picture 5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4126"/>
              <a:ext cx="576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5412" name="Text Box 52"/>
            <p:cNvSpPr txBox="1">
              <a:spLocks noChangeArrowheads="1"/>
            </p:cNvSpPr>
            <p:nvPr/>
          </p:nvSpPr>
          <p:spPr bwMode="auto">
            <a:xfrm>
              <a:off x="1" y="4128"/>
              <a:ext cx="66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chemeClr val="bg1"/>
                  </a:solidFill>
                </a:rPr>
                <a:t>Course 2</a:t>
              </a:r>
              <a:endParaRPr lang="en-US" sz="800" b="1">
                <a:latin typeface="Arial" pitchFamily="27" charset="0"/>
              </a:endParaRPr>
            </a:p>
          </p:txBody>
        </p:sp>
        <p:sp>
          <p:nvSpPr>
            <p:cNvPr id="15413" name="Text Box 53"/>
            <p:cNvSpPr txBox="1">
              <a:spLocks noChangeArrowheads="1"/>
            </p:cNvSpPr>
            <p:nvPr/>
          </p:nvSpPr>
          <p:spPr bwMode="auto">
            <a:xfrm>
              <a:off x="96" y="50"/>
              <a:ext cx="5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200" b="1">
                  <a:latin typeface="Arial Black" pitchFamily="27" charset="0"/>
                </a:rPr>
                <a:t>1-4</a:t>
              </a:r>
              <a:endParaRPr lang="en-US" sz="800">
                <a:latin typeface="Arial" pitchFamily="27" charset="0"/>
              </a:endParaRPr>
            </a:p>
          </p:txBody>
        </p:sp>
        <p:sp>
          <p:nvSpPr>
            <p:cNvPr id="15414" name="Text Box 54"/>
            <p:cNvSpPr txBox="1">
              <a:spLocks noChangeArrowheads="1"/>
            </p:cNvSpPr>
            <p:nvPr/>
          </p:nvSpPr>
          <p:spPr bwMode="auto">
            <a:xfrm>
              <a:off x="701" y="106"/>
              <a:ext cx="37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sz="3000">
                  <a:solidFill>
                    <a:schemeClr val="bg1"/>
                  </a:solidFill>
                  <a:latin typeface="Arial Black" pitchFamily="27" charset="0"/>
                </a:rPr>
                <a:t>Bar Graphs and Histograms</a:t>
              </a:r>
              <a:endParaRPr lang="en-US" sz="3200">
                <a:solidFill>
                  <a:schemeClr val="bg1"/>
                </a:solidFill>
                <a:latin typeface="Arial Black" pitchFamily="27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36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36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ChangeArrowheads="1"/>
          </p:cNvSpPr>
          <p:nvPr/>
        </p:nvSpPr>
        <p:spPr bwMode="auto">
          <a:xfrm>
            <a:off x="0" y="12573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4000">
                <a:solidFill>
                  <a:srgbClr val="006699"/>
                </a:solidFill>
                <a:latin typeface="Arial Black" pitchFamily="27" charset="0"/>
              </a:rPr>
              <a:t>Vocabulary</a:t>
            </a:r>
            <a:endParaRPr lang="en-US" sz="4400">
              <a:solidFill>
                <a:schemeClr val="tx2"/>
              </a:solidFill>
              <a:latin typeface="Times New Roman" pitchFamily="27" charset="0"/>
            </a:endParaRPr>
          </a:p>
        </p:txBody>
      </p:sp>
      <p:sp>
        <p:nvSpPr>
          <p:cNvPr id="16387" name="Rectangle 1027"/>
          <p:cNvSpPr>
            <a:spLocks noChangeArrowheads="1"/>
          </p:cNvSpPr>
          <p:nvPr/>
        </p:nvSpPr>
        <p:spPr bwMode="auto">
          <a:xfrm>
            <a:off x="914400" y="2095500"/>
            <a:ext cx="7086600" cy="1827213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3200"/>
              <a:t>bar graph</a:t>
            </a:r>
          </a:p>
          <a:p>
            <a:pPr marL="342900" indent="-342900">
              <a:spcBef>
                <a:spcPct val="20000"/>
              </a:spcBef>
            </a:pPr>
            <a:r>
              <a:rPr lang="en-US" sz="3200"/>
              <a:t>double-bar graph</a:t>
            </a:r>
          </a:p>
          <a:p>
            <a:pPr marL="342900" indent="-342900">
              <a:spcBef>
                <a:spcPct val="20000"/>
              </a:spcBef>
            </a:pPr>
            <a:r>
              <a:rPr lang="en-US" sz="3200"/>
              <a:t>histogram</a:t>
            </a:r>
            <a:endParaRPr lang="en-US" sz="3200">
              <a:latin typeface="Times New Roman" pitchFamily="27" charset="0"/>
            </a:endParaRPr>
          </a:p>
        </p:txBody>
      </p:sp>
      <p:grpSp>
        <p:nvGrpSpPr>
          <p:cNvPr id="16428" name="Group 1068"/>
          <p:cNvGrpSpPr>
            <a:grpSpLocks/>
          </p:cNvGrpSpPr>
          <p:nvPr/>
        </p:nvGrpSpPr>
        <p:grpSpPr bwMode="auto">
          <a:xfrm>
            <a:off x="0" y="0"/>
            <a:ext cx="9144000" cy="6862763"/>
            <a:chOff x="0" y="-3"/>
            <a:chExt cx="5760" cy="4323"/>
          </a:xfrm>
        </p:grpSpPr>
        <p:pic>
          <p:nvPicPr>
            <p:cNvPr id="16429" name="Picture 1069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-3"/>
              <a:ext cx="576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6430" name="Picture 1070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4126"/>
              <a:ext cx="576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6431" name="Text Box 1071"/>
            <p:cNvSpPr txBox="1">
              <a:spLocks noChangeArrowheads="1"/>
            </p:cNvSpPr>
            <p:nvPr/>
          </p:nvSpPr>
          <p:spPr bwMode="auto">
            <a:xfrm>
              <a:off x="1" y="4128"/>
              <a:ext cx="66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chemeClr val="bg1"/>
                  </a:solidFill>
                </a:rPr>
                <a:t>Course 2</a:t>
              </a:r>
              <a:endParaRPr lang="en-US" sz="800" b="1">
                <a:latin typeface="Arial" pitchFamily="27" charset="0"/>
              </a:endParaRPr>
            </a:p>
          </p:txBody>
        </p:sp>
        <p:sp>
          <p:nvSpPr>
            <p:cNvPr id="16432" name="Text Box 1072"/>
            <p:cNvSpPr txBox="1">
              <a:spLocks noChangeArrowheads="1"/>
            </p:cNvSpPr>
            <p:nvPr/>
          </p:nvSpPr>
          <p:spPr bwMode="auto">
            <a:xfrm>
              <a:off x="96" y="50"/>
              <a:ext cx="5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200" b="1">
                  <a:latin typeface="Arial Black" pitchFamily="27" charset="0"/>
                </a:rPr>
                <a:t>1-4</a:t>
              </a:r>
              <a:endParaRPr lang="en-US" sz="800">
                <a:latin typeface="Arial" pitchFamily="27" charset="0"/>
              </a:endParaRPr>
            </a:p>
          </p:txBody>
        </p:sp>
        <p:sp>
          <p:nvSpPr>
            <p:cNvPr id="16433" name="Text Box 1073"/>
            <p:cNvSpPr txBox="1">
              <a:spLocks noChangeArrowheads="1"/>
            </p:cNvSpPr>
            <p:nvPr/>
          </p:nvSpPr>
          <p:spPr bwMode="auto">
            <a:xfrm>
              <a:off x="701" y="106"/>
              <a:ext cx="37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sz="3000">
                  <a:solidFill>
                    <a:schemeClr val="bg1"/>
                  </a:solidFill>
                  <a:latin typeface="Arial Black" pitchFamily="27" charset="0"/>
                </a:rPr>
                <a:t>Bar Graphs and Histograms</a:t>
              </a:r>
              <a:endParaRPr lang="en-US" sz="3200">
                <a:solidFill>
                  <a:schemeClr val="bg1"/>
                </a:solidFill>
                <a:latin typeface="Arial Black" pitchFamily="27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619125" y="923925"/>
            <a:ext cx="7396163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/>
              <a:t>Hundreds of different languages are spoken around the world. The graph shows the numbers of native speakers of four languages. </a:t>
            </a:r>
            <a:r>
              <a:rPr lang="en-US"/>
              <a:t> </a:t>
            </a:r>
          </a:p>
        </p:txBody>
      </p:sp>
      <p:sp>
        <p:nvSpPr>
          <p:cNvPr id="6206" name="Text Box 62"/>
          <p:cNvSpPr txBox="1">
            <a:spLocks noChangeArrowheads="1"/>
          </p:cNvSpPr>
          <p:nvPr/>
        </p:nvSpPr>
        <p:spPr bwMode="auto">
          <a:xfrm>
            <a:off x="579438" y="5135563"/>
            <a:ext cx="7921625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/>
              <a:t>A </a:t>
            </a:r>
            <a:r>
              <a:rPr lang="en-US" sz="2200" b="1" u="sng"/>
              <a:t>bar graph</a:t>
            </a:r>
            <a:r>
              <a:rPr lang="en-US" sz="2200"/>
              <a:t> can be used to display and compare data. The scale of a bar graph should include all the data values and be easily divided into equal intervals. </a:t>
            </a:r>
            <a:r>
              <a:rPr lang="en-US"/>
              <a:t> </a:t>
            </a:r>
          </a:p>
        </p:txBody>
      </p:sp>
      <p:grpSp>
        <p:nvGrpSpPr>
          <p:cNvPr id="6229" name="Group 85"/>
          <p:cNvGrpSpPr>
            <a:grpSpLocks/>
          </p:cNvGrpSpPr>
          <p:nvPr/>
        </p:nvGrpSpPr>
        <p:grpSpPr bwMode="auto">
          <a:xfrm>
            <a:off x="0" y="0"/>
            <a:ext cx="9144000" cy="6862763"/>
            <a:chOff x="0" y="-3"/>
            <a:chExt cx="5760" cy="4323"/>
          </a:xfrm>
        </p:grpSpPr>
        <p:pic>
          <p:nvPicPr>
            <p:cNvPr id="6230" name="Picture 8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-3"/>
              <a:ext cx="576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231" name="Picture 8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4126"/>
              <a:ext cx="576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232" name="Text Box 88"/>
            <p:cNvSpPr txBox="1">
              <a:spLocks noChangeArrowheads="1"/>
            </p:cNvSpPr>
            <p:nvPr/>
          </p:nvSpPr>
          <p:spPr bwMode="auto">
            <a:xfrm>
              <a:off x="1" y="4128"/>
              <a:ext cx="66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chemeClr val="bg1"/>
                  </a:solidFill>
                </a:rPr>
                <a:t>Course 2</a:t>
              </a:r>
              <a:endParaRPr lang="en-US" sz="800" b="1">
                <a:latin typeface="Arial" pitchFamily="27" charset="0"/>
              </a:endParaRPr>
            </a:p>
          </p:txBody>
        </p:sp>
        <p:sp>
          <p:nvSpPr>
            <p:cNvPr id="6233" name="Text Box 89"/>
            <p:cNvSpPr txBox="1">
              <a:spLocks noChangeArrowheads="1"/>
            </p:cNvSpPr>
            <p:nvPr/>
          </p:nvSpPr>
          <p:spPr bwMode="auto">
            <a:xfrm>
              <a:off x="96" y="50"/>
              <a:ext cx="5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200" b="1">
                  <a:latin typeface="Arial Black" pitchFamily="27" charset="0"/>
                </a:rPr>
                <a:t>1-4</a:t>
              </a:r>
              <a:endParaRPr lang="en-US" sz="800">
                <a:latin typeface="Arial" pitchFamily="27" charset="0"/>
              </a:endParaRPr>
            </a:p>
          </p:txBody>
        </p:sp>
        <p:sp>
          <p:nvSpPr>
            <p:cNvPr id="6234" name="Text Box 90"/>
            <p:cNvSpPr txBox="1">
              <a:spLocks noChangeArrowheads="1"/>
            </p:cNvSpPr>
            <p:nvPr/>
          </p:nvSpPr>
          <p:spPr bwMode="auto">
            <a:xfrm>
              <a:off x="701" y="106"/>
              <a:ext cx="37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sz="3000">
                  <a:solidFill>
                    <a:schemeClr val="bg1"/>
                  </a:solidFill>
                  <a:latin typeface="Arial Black" pitchFamily="27" charset="0"/>
                </a:rPr>
                <a:t>Bar Graphs and Histograms</a:t>
              </a:r>
              <a:endParaRPr lang="en-US" sz="3200">
                <a:solidFill>
                  <a:schemeClr val="bg1"/>
                </a:solidFill>
                <a:latin typeface="Arial Black" pitchFamily="27" charset="0"/>
              </a:endParaRPr>
            </a:p>
          </p:txBody>
        </p:sp>
      </p:grpSp>
      <p:pic>
        <p:nvPicPr>
          <p:cNvPr id="6235" name="Picture 9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60625" y="2165350"/>
            <a:ext cx="3659188" cy="28162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6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20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304800" y="1600200"/>
            <a:ext cx="861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Use the bar graph to answer the question.</a:t>
            </a:r>
            <a:endParaRPr lang="en-US">
              <a:latin typeface="Times" pitchFamily="27" charset="0"/>
            </a:endParaRP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006699"/>
                </a:solidFill>
                <a:latin typeface="Arial Black" pitchFamily="27" charset="0"/>
              </a:rPr>
              <a:t>Additional Example 1A: Interpreting a Bar Graph</a:t>
            </a:r>
            <a:endParaRPr 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22720" name="Text Box 192"/>
          <p:cNvSpPr txBox="1">
            <a:spLocks noChangeArrowheads="1"/>
          </p:cNvSpPr>
          <p:nvPr/>
        </p:nvSpPr>
        <p:spPr bwMode="auto">
          <a:xfrm>
            <a:off x="312738" y="2408238"/>
            <a:ext cx="4275137" cy="11874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A. Which language has the fewest native speakers?</a:t>
            </a:r>
            <a:endParaRPr lang="en-US"/>
          </a:p>
        </p:txBody>
      </p:sp>
      <p:sp>
        <p:nvSpPr>
          <p:cNvPr id="22721" name="Text Box 193"/>
          <p:cNvSpPr txBox="1">
            <a:spLocks noChangeArrowheads="1"/>
          </p:cNvSpPr>
          <p:nvPr/>
        </p:nvSpPr>
        <p:spPr bwMode="auto">
          <a:xfrm>
            <a:off x="365125" y="3768725"/>
            <a:ext cx="4054475" cy="15525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 bar for Spanish is the shortest, so Spanish has the fewest native speakers.</a:t>
            </a:r>
          </a:p>
        </p:txBody>
      </p:sp>
      <p:grpSp>
        <p:nvGrpSpPr>
          <p:cNvPr id="22724" name="Group 196"/>
          <p:cNvGrpSpPr>
            <a:grpSpLocks/>
          </p:cNvGrpSpPr>
          <p:nvPr/>
        </p:nvGrpSpPr>
        <p:grpSpPr bwMode="auto">
          <a:xfrm>
            <a:off x="0" y="0"/>
            <a:ext cx="9144000" cy="6862763"/>
            <a:chOff x="0" y="-3"/>
            <a:chExt cx="5760" cy="4323"/>
          </a:xfrm>
        </p:grpSpPr>
        <p:pic>
          <p:nvPicPr>
            <p:cNvPr id="22725" name="Picture 197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-3"/>
              <a:ext cx="576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2726" name="Picture 198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4126"/>
              <a:ext cx="576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2727" name="Text Box 199"/>
            <p:cNvSpPr txBox="1">
              <a:spLocks noChangeArrowheads="1"/>
            </p:cNvSpPr>
            <p:nvPr/>
          </p:nvSpPr>
          <p:spPr bwMode="auto">
            <a:xfrm>
              <a:off x="1" y="4128"/>
              <a:ext cx="66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chemeClr val="bg1"/>
                  </a:solidFill>
                </a:rPr>
                <a:t>Course 2</a:t>
              </a:r>
              <a:endParaRPr lang="en-US" sz="800" b="1">
                <a:latin typeface="Arial" pitchFamily="27" charset="0"/>
              </a:endParaRPr>
            </a:p>
          </p:txBody>
        </p:sp>
        <p:sp>
          <p:nvSpPr>
            <p:cNvPr id="22728" name="Text Box 200"/>
            <p:cNvSpPr txBox="1">
              <a:spLocks noChangeArrowheads="1"/>
            </p:cNvSpPr>
            <p:nvPr/>
          </p:nvSpPr>
          <p:spPr bwMode="auto">
            <a:xfrm>
              <a:off x="96" y="50"/>
              <a:ext cx="5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200" b="1">
                  <a:latin typeface="Arial Black" pitchFamily="27" charset="0"/>
                </a:rPr>
                <a:t>1-4</a:t>
              </a:r>
              <a:endParaRPr lang="en-US" sz="800">
                <a:latin typeface="Arial" pitchFamily="27" charset="0"/>
              </a:endParaRPr>
            </a:p>
          </p:txBody>
        </p:sp>
        <p:sp>
          <p:nvSpPr>
            <p:cNvPr id="22729" name="Text Box 201"/>
            <p:cNvSpPr txBox="1">
              <a:spLocks noChangeArrowheads="1"/>
            </p:cNvSpPr>
            <p:nvPr/>
          </p:nvSpPr>
          <p:spPr bwMode="auto">
            <a:xfrm>
              <a:off x="701" y="106"/>
              <a:ext cx="37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sz="3000">
                  <a:solidFill>
                    <a:schemeClr val="bg1"/>
                  </a:solidFill>
                  <a:latin typeface="Arial Black" pitchFamily="27" charset="0"/>
                </a:rPr>
                <a:t>Bar Graphs and Histograms</a:t>
              </a:r>
              <a:endParaRPr lang="en-US" sz="3200">
                <a:solidFill>
                  <a:schemeClr val="bg1"/>
                </a:solidFill>
                <a:latin typeface="Arial Black" pitchFamily="27" charset="0"/>
              </a:endParaRPr>
            </a:p>
          </p:txBody>
        </p:sp>
      </p:grpSp>
      <p:pic>
        <p:nvPicPr>
          <p:cNvPr id="22730" name="Picture 20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6313" y="2260600"/>
            <a:ext cx="3659187" cy="28162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</p:pic>
      <p:sp>
        <p:nvSpPr>
          <p:cNvPr id="22731" name="Line 203"/>
          <p:cNvSpPr>
            <a:spLocks noChangeShapeType="1"/>
          </p:cNvSpPr>
          <p:nvPr/>
        </p:nvSpPr>
        <p:spPr bwMode="auto">
          <a:xfrm>
            <a:off x="6491288" y="2871788"/>
            <a:ext cx="0" cy="1550987"/>
          </a:xfrm>
          <a:prstGeom prst="line">
            <a:avLst/>
          </a:prstGeom>
          <a:noFill/>
          <a:ln w="19050">
            <a:solidFill>
              <a:schemeClr val="accent2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732" name="Line 204"/>
          <p:cNvSpPr>
            <a:spLocks noChangeShapeType="1"/>
          </p:cNvSpPr>
          <p:nvPr/>
        </p:nvSpPr>
        <p:spPr bwMode="auto">
          <a:xfrm>
            <a:off x="6557963" y="3297238"/>
            <a:ext cx="0" cy="1143000"/>
          </a:xfrm>
          <a:prstGeom prst="line">
            <a:avLst/>
          </a:prstGeom>
          <a:noFill/>
          <a:ln w="19050">
            <a:solidFill>
              <a:srgbClr val="FF6600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733" name="Line 205"/>
          <p:cNvSpPr>
            <a:spLocks noChangeShapeType="1"/>
          </p:cNvSpPr>
          <p:nvPr/>
        </p:nvSpPr>
        <p:spPr bwMode="auto">
          <a:xfrm>
            <a:off x="7700963" y="3722688"/>
            <a:ext cx="0" cy="711200"/>
          </a:xfrm>
          <a:prstGeom prst="line">
            <a:avLst/>
          </a:prstGeom>
          <a:noFill/>
          <a:ln w="19050">
            <a:solidFill>
              <a:srgbClr val="32C127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734" name="Line 206"/>
          <p:cNvSpPr>
            <a:spLocks noChangeShapeType="1"/>
          </p:cNvSpPr>
          <p:nvPr/>
        </p:nvSpPr>
        <p:spPr bwMode="auto">
          <a:xfrm>
            <a:off x="6457950" y="4146550"/>
            <a:ext cx="0" cy="285750"/>
          </a:xfrm>
          <a:prstGeom prst="line">
            <a:avLst/>
          </a:pr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2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7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7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7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7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2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7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7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2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2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27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27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27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27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20" grpId="0" autoUpdateAnimBg="0"/>
      <p:bldP spid="22721" grpId="0" autoUpdateAnimBg="0"/>
      <p:bldP spid="22731" grpId="0" animBg="1"/>
      <p:bldP spid="22732" grpId="0" animBg="1"/>
      <p:bldP spid="22733" grpId="0" animBg="1"/>
      <p:bldP spid="2273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ext Box 2"/>
          <p:cNvSpPr txBox="1">
            <a:spLocks noChangeArrowheads="1"/>
          </p:cNvSpPr>
          <p:nvPr/>
        </p:nvSpPr>
        <p:spPr bwMode="auto">
          <a:xfrm>
            <a:off x="304800" y="1600200"/>
            <a:ext cx="861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Use the bar graph to answer the question.</a:t>
            </a:r>
            <a:endParaRPr lang="en-US">
              <a:latin typeface="Times" pitchFamily="27" charset="0"/>
            </a:endParaRPr>
          </a:p>
        </p:txBody>
      </p:sp>
      <p:sp>
        <p:nvSpPr>
          <p:cNvPr id="99331" name="Text Box 3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006699"/>
                </a:solidFill>
                <a:latin typeface="Arial Black" pitchFamily="27" charset="0"/>
              </a:rPr>
              <a:t>Additional Example 1B: Interpreting a Bar Graph</a:t>
            </a:r>
            <a:endParaRPr 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99332" name="Text Box 4"/>
          <p:cNvSpPr txBox="1">
            <a:spLocks noChangeArrowheads="1"/>
          </p:cNvSpPr>
          <p:nvPr/>
        </p:nvSpPr>
        <p:spPr bwMode="auto">
          <a:xfrm>
            <a:off x="312738" y="2408238"/>
            <a:ext cx="3798887" cy="11874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B. About how many more people speak Hindi than Spanish?</a:t>
            </a:r>
            <a:endParaRPr lang="en-US"/>
          </a:p>
        </p:txBody>
      </p:sp>
      <p:sp>
        <p:nvSpPr>
          <p:cNvPr id="99333" name="Text Box 5"/>
          <p:cNvSpPr txBox="1">
            <a:spLocks noChangeArrowheads="1"/>
          </p:cNvSpPr>
          <p:nvPr/>
        </p:nvSpPr>
        <p:spPr bwMode="auto">
          <a:xfrm>
            <a:off x="338138" y="3878263"/>
            <a:ext cx="4108450" cy="11874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About 50 million more people speak Hindi than speak Spanish.</a:t>
            </a:r>
          </a:p>
        </p:txBody>
      </p:sp>
      <p:grpSp>
        <p:nvGrpSpPr>
          <p:cNvPr id="99334" name="Group 6"/>
          <p:cNvGrpSpPr>
            <a:grpSpLocks/>
          </p:cNvGrpSpPr>
          <p:nvPr/>
        </p:nvGrpSpPr>
        <p:grpSpPr bwMode="auto">
          <a:xfrm>
            <a:off x="0" y="0"/>
            <a:ext cx="9144000" cy="6862763"/>
            <a:chOff x="0" y="-3"/>
            <a:chExt cx="5760" cy="4323"/>
          </a:xfrm>
        </p:grpSpPr>
        <p:pic>
          <p:nvPicPr>
            <p:cNvPr id="99335" name="Picture 7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-3"/>
              <a:ext cx="576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9336" name="Picture 8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4126"/>
              <a:ext cx="576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99337" name="Text Box 9"/>
            <p:cNvSpPr txBox="1">
              <a:spLocks noChangeArrowheads="1"/>
            </p:cNvSpPr>
            <p:nvPr/>
          </p:nvSpPr>
          <p:spPr bwMode="auto">
            <a:xfrm>
              <a:off x="1" y="4128"/>
              <a:ext cx="66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chemeClr val="bg1"/>
                  </a:solidFill>
                </a:rPr>
                <a:t>Course 2</a:t>
              </a:r>
              <a:endParaRPr lang="en-US" sz="800" b="1">
                <a:latin typeface="Arial" pitchFamily="27" charset="0"/>
              </a:endParaRPr>
            </a:p>
          </p:txBody>
        </p:sp>
        <p:sp>
          <p:nvSpPr>
            <p:cNvPr id="99338" name="Text Box 10"/>
            <p:cNvSpPr txBox="1">
              <a:spLocks noChangeArrowheads="1"/>
            </p:cNvSpPr>
            <p:nvPr/>
          </p:nvSpPr>
          <p:spPr bwMode="auto">
            <a:xfrm>
              <a:off x="96" y="50"/>
              <a:ext cx="5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200" b="1">
                  <a:latin typeface="Arial Black" pitchFamily="27" charset="0"/>
                </a:rPr>
                <a:t>1-4</a:t>
              </a:r>
              <a:endParaRPr lang="en-US" sz="800">
                <a:latin typeface="Arial" pitchFamily="27" charset="0"/>
              </a:endParaRPr>
            </a:p>
          </p:txBody>
        </p:sp>
        <p:sp>
          <p:nvSpPr>
            <p:cNvPr id="99339" name="Text Box 11"/>
            <p:cNvSpPr txBox="1">
              <a:spLocks noChangeArrowheads="1"/>
            </p:cNvSpPr>
            <p:nvPr/>
          </p:nvSpPr>
          <p:spPr bwMode="auto">
            <a:xfrm>
              <a:off x="701" y="106"/>
              <a:ext cx="37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sz="3000">
                  <a:solidFill>
                    <a:schemeClr val="bg1"/>
                  </a:solidFill>
                  <a:latin typeface="Arial Black" pitchFamily="27" charset="0"/>
                </a:rPr>
                <a:t>Bar Graphs and Histograms</a:t>
              </a:r>
              <a:endParaRPr lang="en-US" sz="3200">
                <a:solidFill>
                  <a:schemeClr val="bg1"/>
                </a:solidFill>
                <a:latin typeface="Arial Black" pitchFamily="27" charset="0"/>
              </a:endParaRPr>
            </a:p>
          </p:txBody>
        </p:sp>
      </p:grpSp>
      <p:pic>
        <p:nvPicPr>
          <p:cNvPr id="99340" name="Picture 1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6313" y="2260600"/>
            <a:ext cx="3659187" cy="28162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</p:pic>
      <p:sp>
        <p:nvSpPr>
          <p:cNvPr id="99342" name="Line 14"/>
          <p:cNvSpPr>
            <a:spLocks noChangeShapeType="1"/>
          </p:cNvSpPr>
          <p:nvPr/>
        </p:nvSpPr>
        <p:spPr bwMode="auto">
          <a:xfrm>
            <a:off x="6557963" y="3297238"/>
            <a:ext cx="0" cy="1143000"/>
          </a:xfrm>
          <a:prstGeom prst="line">
            <a:avLst/>
          </a:prstGeom>
          <a:noFill/>
          <a:ln w="19050">
            <a:solidFill>
              <a:srgbClr val="FF6600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44" name="Line 16"/>
          <p:cNvSpPr>
            <a:spLocks noChangeShapeType="1"/>
          </p:cNvSpPr>
          <p:nvPr/>
        </p:nvSpPr>
        <p:spPr bwMode="auto">
          <a:xfrm>
            <a:off x="6457950" y="4146550"/>
            <a:ext cx="0" cy="285750"/>
          </a:xfrm>
          <a:prstGeom prst="line">
            <a:avLst/>
          </a:pr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9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99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9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9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9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9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9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9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9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9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9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9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93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93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2" grpId="0" autoUpdateAnimBg="0"/>
      <p:bldP spid="99333" grpId="0" autoUpdateAnimBg="0"/>
      <p:bldP spid="99342" grpId="0" animBg="1"/>
      <p:bldP spid="9934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ext Box 2"/>
          <p:cNvSpPr txBox="1">
            <a:spLocks noChangeArrowheads="1"/>
          </p:cNvSpPr>
          <p:nvPr/>
        </p:nvSpPr>
        <p:spPr bwMode="auto">
          <a:xfrm>
            <a:off x="304800" y="1600200"/>
            <a:ext cx="861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Use the bar graph to answer the question.</a:t>
            </a:r>
            <a:endParaRPr lang="en-US">
              <a:latin typeface="Times" pitchFamily="27" charset="0"/>
            </a:endParaRPr>
          </a:p>
        </p:txBody>
      </p:sp>
      <p:sp>
        <p:nvSpPr>
          <p:cNvPr id="108547" name="Text Box 3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u="sng">
                <a:solidFill>
                  <a:srgbClr val="006699"/>
                </a:solidFill>
                <a:latin typeface="Arial Black" pitchFamily="27" charset="0"/>
              </a:rPr>
              <a:t>Try This</a:t>
            </a:r>
            <a:r>
              <a:rPr lang="en-US">
                <a:solidFill>
                  <a:srgbClr val="006699"/>
                </a:solidFill>
                <a:latin typeface="Arial Black" pitchFamily="27" charset="0"/>
              </a:rPr>
              <a:t>: Example 1A</a:t>
            </a:r>
            <a:endParaRPr 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108548" name="Text Box 4"/>
          <p:cNvSpPr txBox="1">
            <a:spLocks noChangeArrowheads="1"/>
          </p:cNvSpPr>
          <p:nvPr/>
        </p:nvSpPr>
        <p:spPr bwMode="auto">
          <a:xfrm>
            <a:off x="312738" y="2408238"/>
            <a:ext cx="4275137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A. Which fruit was eaten the most?</a:t>
            </a:r>
          </a:p>
        </p:txBody>
      </p:sp>
      <p:sp>
        <p:nvSpPr>
          <p:cNvPr id="108549" name="Text Box 5"/>
          <p:cNvSpPr txBox="1">
            <a:spLocks noChangeArrowheads="1"/>
          </p:cNvSpPr>
          <p:nvPr/>
        </p:nvSpPr>
        <p:spPr bwMode="auto">
          <a:xfrm>
            <a:off x="365125" y="3509963"/>
            <a:ext cx="4733925" cy="11874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 bar for bananas is the longest, so bananas were eaten the most.</a:t>
            </a:r>
          </a:p>
        </p:txBody>
      </p:sp>
      <p:grpSp>
        <p:nvGrpSpPr>
          <p:cNvPr id="108550" name="Group 6"/>
          <p:cNvGrpSpPr>
            <a:grpSpLocks/>
          </p:cNvGrpSpPr>
          <p:nvPr/>
        </p:nvGrpSpPr>
        <p:grpSpPr bwMode="auto">
          <a:xfrm>
            <a:off x="0" y="0"/>
            <a:ext cx="9144000" cy="6862763"/>
            <a:chOff x="0" y="-3"/>
            <a:chExt cx="5760" cy="4323"/>
          </a:xfrm>
        </p:grpSpPr>
        <p:pic>
          <p:nvPicPr>
            <p:cNvPr id="108551" name="Picture 7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-3"/>
              <a:ext cx="576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8552" name="Picture 8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4126"/>
              <a:ext cx="576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08553" name="Text Box 9"/>
            <p:cNvSpPr txBox="1">
              <a:spLocks noChangeArrowheads="1"/>
            </p:cNvSpPr>
            <p:nvPr/>
          </p:nvSpPr>
          <p:spPr bwMode="auto">
            <a:xfrm>
              <a:off x="1" y="4128"/>
              <a:ext cx="66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chemeClr val="bg1"/>
                  </a:solidFill>
                </a:rPr>
                <a:t>Course 2</a:t>
              </a:r>
              <a:endParaRPr lang="en-US" sz="800" b="1">
                <a:latin typeface="Arial" pitchFamily="27" charset="0"/>
              </a:endParaRPr>
            </a:p>
          </p:txBody>
        </p:sp>
        <p:sp>
          <p:nvSpPr>
            <p:cNvPr id="108554" name="Text Box 10"/>
            <p:cNvSpPr txBox="1">
              <a:spLocks noChangeArrowheads="1"/>
            </p:cNvSpPr>
            <p:nvPr/>
          </p:nvSpPr>
          <p:spPr bwMode="auto">
            <a:xfrm>
              <a:off x="96" y="50"/>
              <a:ext cx="5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200" b="1">
                  <a:latin typeface="Arial Black" pitchFamily="27" charset="0"/>
                </a:rPr>
                <a:t>1-4</a:t>
              </a:r>
              <a:endParaRPr lang="en-US" sz="800">
                <a:latin typeface="Arial" pitchFamily="27" charset="0"/>
              </a:endParaRPr>
            </a:p>
          </p:txBody>
        </p:sp>
        <p:sp>
          <p:nvSpPr>
            <p:cNvPr id="108555" name="Text Box 11"/>
            <p:cNvSpPr txBox="1">
              <a:spLocks noChangeArrowheads="1"/>
            </p:cNvSpPr>
            <p:nvPr/>
          </p:nvSpPr>
          <p:spPr bwMode="auto">
            <a:xfrm>
              <a:off x="701" y="106"/>
              <a:ext cx="37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sz="3000">
                  <a:solidFill>
                    <a:schemeClr val="bg1"/>
                  </a:solidFill>
                  <a:latin typeface="Arial Black" pitchFamily="27" charset="0"/>
                </a:rPr>
                <a:t>Bar Graphs and Histograms</a:t>
              </a:r>
              <a:endParaRPr lang="en-US" sz="3200">
                <a:solidFill>
                  <a:schemeClr val="bg1"/>
                </a:solidFill>
                <a:latin typeface="Arial Black" pitchFamily="27" charset="0"/>
              </a:endParaRPr>
            </a:p>
          </p:txBody>
        </p:sp>
      </p:grpSp>
      <p:pic>
        <p:nvPicPr>
          <p:cNvPr id="108561" name="Picture 1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83113" y="2378075"/>
            <a:ext cx="3962400" cy="30384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</p:pic>
      <p:sp>
        <p:nvSpPr>
          <p:cNvPr id="108562" name="Line 18"/>
          <p:cNvSpPr>
            <a:spLocks noChangeShapeType="1"/>
          </p:cNvSpPr>
          <p:nvPr/>
        </p:nvSpPr>
        <p:spPr bwMode="auto">
          <a:xfrm flipH="1">
            <a:off x="5767388" y="3563938"/>
            <a:ext cx="384175" cy="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563" name="Line 19"/>
          <p:cNvSpPr>
            <a:spLocks noChangeShapeType="1"/>
          </p:cNvSpPr>
          <p:nvPr/>
        </p:nvSpPr>
        <p:spPr bwMode="auto">
          <a:xfrm flipH="1">
            <a:off x="5772150" y="3036888"/>
            <a:ext cx="887413" cy="0"/>
          </a:xfrm>
          <a:prstGeom prst="line">
            <a:avLst/>
          </a:prstGeom>
          <a:noFill/>
          <a:ln w="38100">
            <a:solidFill>
              <a:srgbClr val="D7D200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564" name="Line 20"/>
          <p:cNvSpPr>
            <a:spLocks noChangeShapeType="1"/>
          </p:cNvSpPr>
          <p:nvPr/>
        </p:nvSpPr>
        <p:spPr bwMode="auto">
          <a:xfrm flipH="1">
            <a:off x="5745163" y="4129088"/>
            <a:ext cx="1404937" cy="0"/>
          </a:xfrm>
          <a:prstGeom prst="line">
            <a:avLst/>
          </a:prstGeom>
          <a:noFill/>
          <a:ln w="38100">
            <a:solidFill>
              <a:srgbClr val="993366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565" name="Line 21"/>
          <p:cNvSpPr>
            <a:spLocks noChangeShapeType="1"/>
          </p:cNvSpPr>
          <p:nvPr/>
        </p:nvSpPr>
        <p:spPr bwMode="auto">
          <a:xfrm flipH="1">
            <a:off x="5764213" y="3775075"/>
            <a:ext cx="1919287" cy="14288"/>
          </a:xfrm>
          <a:prstGeom prst="line">
            <a:avLst/>
          </a:prstGeom>
          <a:noFill/>
          <a:ln w="38100">
            <a:solidFill>
              <a:srgbClr val="FF6600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8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8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8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8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85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8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8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85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85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8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8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85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85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8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8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85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85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08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9" grpId="0" autoUpdateAnimBg="0"/>
      <p:bldP spid="108562" grpId="0" animBg="1"/>
      <p:bldP spid="108563" grpId="0" animBg="1"/>
      <p:bldP spid="108564" grpId="0" animBg="1"/>
      <p:bldP spid="108565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rgbClr val="FF0000"/>
          </a:solidFill>
          <a:prstDash val="sysDot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itchFamily="27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rgbClr val="FF0000"/>
          </a:solidFill>
          <a:prstDash val="sysDot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itchFamily="27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3416</TotalTime>
  <Words>2077</Words>
  <Application>Microsoft Macintosh PowerPoint</Application>
  <PresentationFormat>On-screen Show (4:3)</PresentationFormat>
  <Paragraphs>463</Paragraphs>
  <Slides>30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8" baseType="lpstr">
      <vt:lpstr>Times New Roman</vt:lpstr>
      <vt:lpstr>Verdana</vt:lpstr>
      <vt:lpstr>Arial Black</vt:lpstr>
      <vt:lpstr>Arial</vt:lpstr>
      <vt:lpstr>Wingdings</vt:lpstr>
      <vt:lpstr>Times</vt:lpstr>
      <vt:lpstr>Arial MT Bl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 -  No Slide Title</dc:title>
  <dc:creator>Manda Reid</dc:creator>
  <cp:keywords/>
  <cp:lastModifiedBy>CSRMS</cp:lastModifiedBy>
  <cp:revision>260</cp:revision>
  <cp:lastPrinted>2002-10-03T19:29:23Z</cp:lastPrinted>
  <dcterms:created xsi:type="dcterms:W3CDTF">2009-09-03T18:38:30Z</dcterms:created>
  <dcterms:modified xsi:type="dcterms:W3CDTF">2009-09-03T18:38:46Z</dcterms:modified>
</cp:coreProperties>
</file>