
<file path=[Content_Types].xml><?xml version="1.0" encoding="utf-8"?>
<Types xmlns="http://schemas.openxmlformats.org/package/2006/content-types">
  <Default Extension="jpg" ContentType="image/jpeg"/>
  <Default Extension="xml" ContentType="application/xml"/>
  <Default Extension="jpeg" ContentType="image/jpeg"/>
  <Default Extension="gif" ContentType="image/gif"/>
  <Default Extension="png" ContentType="image/pn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4" r:id="rId2"/>
    <p:sldId id="268" r:id="rId3"/>
    <p:sldId id="260" r:id="rId4"/>
    <p:sldId id="270" r:id="rId5"/>
    <p:sldId id="256" r:id="rId6"/>
    <p:sldId id="257" r:id="rId7"/>
    <p:sldId id="258" r:id="rId8"/>
    <p:sldId id="274" r:id="rId9"/>
    <p:sldId id="259" r:id="rId10"/>
    <p:sldId id="266" r:id="rId11"/>
    <p:sldId id="275" r:id="rId12"/>
    <p:sldId id="276" r:id="rId13"/>
    <p:sldId id="277" r:id="rId14"/>
    <p:sldId id="271" r:id="rId15"/>
    <p:sldId id="278" r:id="rId16"/>
    <p:sldId id="261" r:id="rId17"/>
    <p:sldId id="262" r:id="rId18"/>
    <p:sldId id="267" r:id="rId19"/>
    <p:sldId id="263" r:id="rId20"/>
    <p:sldId id="269" r:id="rId21"/>
    <p:sldId id="272" r:id="rId22"/>
    <p:sldId id="27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995" autoAdjust="0"/>
  </p:normalViewPr>
  <p:slideViewPr>
    <p:cSldViewPr snapToGrid="0" snapToObjects="1">
      <p:cViewPr>
        <p:scale>
          <a:sx n="50" d="100"/>
          <a:sy n="50" d="100"/>
        </p:scale>
        <p:origin x="-976" y="-2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theme" Target="theme/theme1.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tableStyles" Target="tableStyles.xml"/><Relationship Id="rId26" Type="http://schemas.openxmlformats.org/officeDocument/2006/relationships/viewProps" Target="viewProps.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206276-6253-0445-B70E-D6FBD96502B9}" type="datetimeFigureOut">
              <a:rPr lang="en-US" smtClean="0"/>
              <a:t>8/13/11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C98B0-83ED-D54A-9B54-E24CE69B3BE6}" type="slidenum">
              <a:rPr lang="en-US" smtClean="0"/>
              <a:t>‹#›</a:t>
            </a:fld>
            <a:endParaRPr lang="en-US"/>
          </a:p>
        </p:txBody>
      </p:sp>
    </p:spTree>
    <p:extLst>
      <p:ext uri="{BB962C8B-B14F-4D97-AF65-F5344CB8AC3E}">
        <p14:creationId xmlns:p14="http://schemas.microsoft.com/office/powerpoint/2010/main" val="4087576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206276-6253-0445-B70E-D6FBD96502B9}" type="datetimeFigureOut">
              <a:rPr lang="en-US" smtClean="0"/>
              <a:t>8/13/11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C98B0-83ED-D54A-9B54-E24CE69B3BE6}" type="slidenum">
              <a:rPr lang="en-US" smtClean="0"/>
              <a:t>‹#›</a:t>
            </a:fld>
            <a:endParaRPr lang="en-US"/>
          </a:p>
        </p:txBody>
      </p:sp>
    </p:spTree>
    <p:extLst>
      <p:ext uri="{BB962C8B-B14F-4D97-AF65-F5344CB8AC3E}">
        <p14:creationId xmlns:p14="http://schemas.microsoft.com/office/powerpoint/2010/main" val="487703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206276-6253-0445-B70E-D6FBD96502B9}" type="datetimeFigureOut">
              <a:rPr lang="en-US" smtClean="0"/>
              <a:t>8/13/11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C98B0-83ED-D54A-9B54-E24CE69B3BE6}" type="slidenum">
              <a:rPr lang="en-US" smtClean="0"/>
              <a:t>‹#›</a:t>
            </a:fld>
            <a:endParaRPr lang="en-US"/>
          </a:p>
        </p:txBody>
      </p:sp>
    </p:spTree>
    <p:extLst>
      <p:ext uri="{BB962C8B-B14F-4D97-AF65-F5344CB8AC3E}">
        <p14:creationId xmlns:p14="http://schemas.microsoft.com/office/powerpoint/2010/main" val="1427305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206276-6253-0445-B70E-D6FBD96502B9}" type="datetimeFigureOut">
              <a:rPr lang="en-US" smtClean="0"/>
              <a:t>8/13/11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C98B0-83ED-D54A-9B54-E24CE69B3BE6}" type="slidenum">
              <a:rPr lang="en-US" smtClean="0"/>
              <a:t>‹#›</a:t>
            </a:fld>
            <a:endParaRPr lang="en-US"/>
          </a:p>
        </p:txBody>
      </p:sp>
    </p:spTree>
    <p:extLst>
      <p:ext uri="{BB962C8B-B14F-4D97-AF65-F5344CB8AC3E}">
        <p14:creationId xmlns:p14="http://schemas.microsoft.com/office/powerpoint/2010/main" val="3053973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206276-6253-0445-B70E-D6FBD96502B9}" type="datetimeFigureOut">
              <a:rPr lang="en-US" smtClean="0"/>
              <a:t>8/13/11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C98B0-83ED-D54A-9B54-E24CE69B3BE6}" type="slidenum">
              <a:rPr lang="en-US" smtClean="0"/>
              <a:t>‹#›</a:t>
            </a:fld>
            <a:endParaRPr lang="en-US"/>
          </a:p>
        </p:txBody>
      </p:sp>
    </p:spTree>
    <p:extLst>
      <p:ext uri="{BB962C8B-B14F-4D97-AF65-F5344CB8AC3E}">
        <p14:creationId xmlns:p14="http://schemas.microsoft.com/office/powerpoint/2010/main" val="1574477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206276-6253-0445-B70E-D6FBD96502B9}" type="datetimeFigureOut">
              <a:rPr lang="en-US" smtClean="0"/>
              <a:t>8/13/11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C98B0-83ED-D54A-9B54-E24CE69B3BE6}" type="slidenum">
              <a:rPr lang="en-US" smtClean="0"/>
              <a:t>‹#›</a:t>
            </a:fld>
            <a:endParaRPr lang="en-US"/>
          </a:p>
        </p:txBody>
      </p:sp>
    </p:spTree>
    <p:extLst>
      <p:ext uri="{BB962C8B-B14F-4D97-AF65-F5344CB8AC3E}">
        <p14:creationId xmlns:p14="http://schemas.microsoft.com/office/powerpoint/2010/main" val="616613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206276-6253-0445-B70E-D6FBD96502B9}" type="datetimeFigureOut">
              <a:rPr lang="en-US" smtClean="0"/>
              <a:t>8/13/11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0C98B0-83ED-D54A-9B54-E24CE69B3BE6}" type="slidenum">
              <a:rPr lang="en-US" smtClean="0"/>
              <a:t>‹#›</a:t>
            </a:fld>
            <a:endParaRPr lang="en-US"/>
          </a:p>
        </p:txBody>
      </p:sp>
    </p:spTree>
    <p:extLst>
      <p:ext uri="{BB962C8B-B14F-4D97-AF65-F5344CB8AC3E}">
        <p14:creationId xmlns:p14="http://schemas.microsoft.com/office/powerpoint/2010/main" val="331625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206276-6253-0445-B70E-D6FBD96502B9}" type="datetimeFigureOut">
              <a:rPr lang="en-US" smtClean="0"/>
              <a:t>8/13/11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0C98B0-83ED-D54A-9B54-E24CE69B3BE6}" type="slidenum">
              <a:rPr lang="en-US" smtClean="0"/>
              <a:t>‹#›</a:t>
            </a:fld>
            <a:endParaRPr lang="en-US"/>
          </a:p>
        </p:txBody>
      </p:sp>
    </p:spTree>
    <p:extLst>
      <p:ext uri="{BB962C8B-B14F-4D97-AF65-F5344CB8AC3E}">
        <p14:creationId xmlns:p14="http://schemas.microsoft.com/office/powerpoint/2010/main" val="2311468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206276-6253-0445-B70E-D6FBD96502B9}" type="datetimeFigureOut">
              <a:rPr lang="en-US" smtClean="0"/>
              <a:t>8/13/11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0C98B0-83ED-D54A-9B54-E24CE69B3BE6}" type="slidenum">
              <a:rPr lang="en-US" smtClean="0"/>
              <a:t>‹#›</a:t>
            </a:fld>
            <a:endParaRPr lang="en-US"/>
          </a:p>
        </p:txBody>
      </p:sp>
    </p:spTree>
    <p:extLst>
      <p:ext uri="{BB962C8B-B14F-4D97-AF65-F5344CB8AC3E}">
        <p14:creationId xmlns:p14="http://schemas.microsoft.com/office/powerpoint/2010/main" val="3067763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206276-6253-0445-B70E-D6FBD96502B9}" type="datetimeFigureOut">
              <a:rPr lang="en-US" smtClean="0"/>
              <a:t>8/13/11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C98B0-83ED-D54A-9B54-E24CE69B3BE6}" type="slidenum">
              <a:rPr lang="en-US" smtClean="0"/>
              <a:t>‹#›</a:t>
            </a:fld>
            <a:endParaRPr lang="en-US"/>
          </a:p>
        </p:txBody>
      </p:sp>
    </p:spTree>
    <p:extLst>
      <p:ext uri="{BB962C8B-B14F-4D97-AF65-F5344CB8AC3E}">
        <p14:creationId xmlns:p14="http://schemas.microsoft.com/office/powerpoint/2010/main" val="2398743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206276-6253-0445-B70E-D6FBD96502B9}" type="datetimeFigureOut">
              <a:rPr lang="en-US" smtClean="0"/>
              <a:t>8/13/11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C98B0-83ED-D54A-9B54-E24CE69B3BE6}" type="slidenum">
              <a:rPr lang="en-US" smtClean="0"/>
              <a:t>‹#›</a:t>
            </a:fld>
            <a:endParaRPr lang="en-US"/>
          </a:p>
        </p:txBody>
      </p:sp>
    </p:spTree>
    <p:extLst>
      <p:ext uri="{BB962C8B-B14F-4D97-AF65-F5344CB8AC3E}">
        <p14:creationId xmlns:p14="http://schemas.microsoft.com/office/powerpoint/2010/main" val="1133895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206276-6253-0445-B70E-D6FBD96502B9}" type="datetimeFigureOut">
              <a:rPr lang="en-US" smtClean="0"/>
              <a:t>8/13/11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C98B0-83ED-D54A-9B54-E24CE69B3BE6}" type="slidenum">
              <a:rPr lang="en-US" smtClean="0"/>
              <a:t>‹#›</a:t>
            </a:fld>
            <a:endParaRPr lang="en-US"/>
          </a:p>
        </p:txBody>
      </p:sp>
    </p:spTree>
    <p:extLst>
      <p:ext uri="{BB962C8B-B14F-4D97-AF65-F5344CB8AC3E}">
        <p14:creationId xmlns:p14="http://schemas.microsoft.com/office/powerpoint/2010/main" val="4048365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3"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3"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4"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image" Target="../media/image17.png"/><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4"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image" Target="../media/image20.png"/><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3" Type="http://schemas.openxmlformats.org/officeDocument/2006/relationships/image" Target="../media/image2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3" Type="http://schemas.openxmlformats.org/officeDocument/2006/relationships/hyperlink" Target="http://wiki.answers.com/Q/What_is_the_function_of_a_root_hairs%23ixzz1UgXcLvdb"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3"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339352"/>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Roots, Stems, and Leaves</a:t>
            </a:r>
            <a:endParaRPr lang="en-US" dirty="0"/>
          </a:p>
        </p:txBody>
      </p:sp>
      <p:pic>
        <p:nvPicPr>
          <p:cNvPr id="5" name="Picture 4" descr="plan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728" y="863124"/>
            <a:ext cx="3479800" cy="5600700"/>
          </a:xfrm>
          <a:prstGeom prst="rect">
            <a:avLst/>
          </a:prstGeom>
        </p:spPr>
      </p:pic>
      <p:sp>
        <p:nvSpPr>
          <p:cNvPr id="6" name="TextBox 5"/>
          <p:cNvSpPr txBox="1"/>
          <p:nvPr/>
        </p:nvSpPr>
        <p:spPr>
          <a:xfrm>
            <a:off x="4225782" y="6488556"/>
            <a:ext cx="4444733" cy="338554"/>
          </a:xfrm>
          <a:prstGeom prst="rect">
            <a:avLst/>
          </a:prstGeom>
          <a:noFill/>
        </p:spPr>
        <p:txBody>
          <a:bodyPr wrap="square" rtlCol="0">
            <a:spAutoFit/>
          </a:bodyPr>
          <a:lstStyle/>
          <a:p>
            <a:r>
              <a:rPr lang="en-US" sz="800" dirty="0" smtClean="0"/>
              <a:t>The Science of Living Things: What is a Plant?</a:t>
            </a:r>
          </a:p>
          <a:p>
            <a:r>
              <a:rPr lang="en-US" sz="800" dirty="0" smtClean="0"/>
              <a:t>A </a:t>
            </a:r>
            <a:r>
              <a:rPr lang="en-US" sz="800" dirty="0" err="1" smtClean="0"/>
              <a:t>Boooie</a:t>
            </a:r>
            <a:r>
              <a:rPr lang="en-US" sz="800" dirty="0" smtClean="0"/>
              <a:t> </a:t>
            </a:r>
            <a:r>
              <a:rPr lang="en-US" sz="800" dirty="0" err="1" smtClean="0"/>
              <a:t>Kalman</a:t>
            </a:r>
            <a:r>
              <a:rPr lang="en-US" sz="800" dirty="0" smtClean="0"/>
              <a:t> Book</a:t>
            </a:r>
            <a:endParaRPr lang="en-US" sz="800" dirty="0"/>
          </a:p>
        </p:txBody>
      </p:sp>
      <p:sp>
        <p:nvSpPr>
          <p:cNvPr id="7" name="TextBox 6"/>
          <p:cNvSpPr txBox="1"/>
          <p:nvPr/>
        </p:nvSpPr>
        <p:spPr>
          <a:xfrm>
            <a:off x="4047067" y="1130673"/>
            <a:ext cx="5096933" cy="5078314"/>
          </a:xfrm>
          <a:prstGeom prst="rect">
            <a:avLst/>
          </a:prstGeom>
          <a:noFill/>
        </p:spPr>
        <p:txBody>
          <a:bodyPr wrap="square" rtlCol="0">
            <a:spAutoFit/>
          </a:bodyPr>
          <a:lstStyle/>
          <a:p>
            <a:r>
              <a:rPr lang="en-US" sz="3600" dirty="0" smtClean="0"/>
              <a:t>Plants </a:t>
            </a:r>
            <a:r>
              <a:rPr lang="en-US" sz="3600" dirty="0"/>
              <a:t>d</a:t>
            </a:r>
            <a:r>
              <a:rPr lang="en-US" sz="3600" dirty="0" smtClean="0"/>
              <a:t>iffer in shape and size, but most have roots, leaves, and stems. Each part has its own job to do to help the plant survive. Look at this picture and compare it to your plant. Can you find the root, stem, and leaves.</a:t>
            </a:r>
            <a:endParaRPr lang="en-US" sz="3600" dirty="0"/>
          </a:p>
        </p:txBody>
      </p:sp>
    </p:spTree>
    <p:extLst>
      <p:ext uri="{BB962C8B-B14F-4D97-AF65-F5344CB8AC3E}">
        <p14:creationId xmlns:p14="http://schemas.microsoft.com/office/powerpoint/2010/main" val="2753594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00" y="269802"/>
            <a:ext cx="7140708" cy="6486598"/>
          </a:xfrm>
          <a:prstGeom prst="rect">
            <a:avLst/>
          </a:prstGeom>
        </p:spPr>
      </p:pic>
      <p:sp>
        <p:nvSpPr>
          <p:cNvPr id="5" name="TextBox 4"/>
          <p:cNvSpPr txBox="1"/>
          <p:nvPr/>
        </p:nvSpPr>
        <p:spPr>
          <a:xfrm flipH="1">
            <a:off x="7238997" y="355600"/>
            <a:ext cx="1854202" cy="6186310"/>
          </a:xfrm>
          <a:prstGeom prst="rect">
            <a:avLst/>
          </a:prstGeom>
          <a:noFill/>
        </p:spPr>
        <p:txBody>
          <a:bodyPr wrap="square" rtlCol="0">
            <a:spAutoFit/>
          </a:bodyPr>
          <a:lstStyle/>
          <a:p>
            <a:r>
              <a:rPr lang="en-US" sz="3600" dirty="0" smtClean="0"/>
              <a:t>A network of tubes called the vascular system connects all the parts of a plant</a:t>
            </a:r>
            <a:endParaRPr lang="en-US" sz="3600" dirty="0"/>
          </a:p>
        </p:txBody>
      </p:sp>
    </p:spTree>
    <p:extLst>
      <p:ext uri="{BB962C8B-B14F-4D97-AF65-F5344CB8AC3E}">
        <p14:creationId xmlns:p14="http://schemas.microsoft.com/office/powerpoint/2010/main" val="3207043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800" y="269802"/>
            <a:ext cx="7140708" cy="6486598"/>
          </a:xfrm>
          <a:prstGeom prst="rect">
            <a:avLst/>
          </a:prstGeom>
        </p:spPr>
      </p:pic>
      <p:sp>
        <p:nvSpPr>
          <p:cNvPr id="5" name="TextBox 4"/>
          <p:cNvSpPr txBox="1"/>
          <p:nvPr/>
        </p:nvSpPr>
        <p:spPr>
          <a:xfrm flipH="1">
            <a:off x="7140707" y="76200"/>
            <a:ext cx="2181091" cy="6583342"/>
          </a:xfrm>
          <a:prstGeom prst="rect">
            <a:avLst/>
          </a:prstGeom>
          <a:noFill/>
        </p:spPr>
        <p:txBody>
          <a:bodyPr wrap="square" rtlCol="0">
            <a:spAutoFit/>
          </a:bodyPr>
          <a:lstStyle/>
          <a:p>
            <a:pPr>
              <a:lnSpc>
                <a:spcPct val="90000"/>
              </a:lnSpc>
            </a:pPr>
            <a:r>
              <a:rPr lang="en-US" sz="3600" dirty="0" smtClean="0"/>
              <a:t>One set of tubes, called the xylem, carries water and nutrients form the roots to the stem, leaves, and flowers.</a:t>
            </a:r>
            <a:endParaRPr lang="en-US" sz="3600" dirty="0"/>
          </a:p>
        </p:txBody>
      </p:sp>
    </p:spTree>
    <p:extLst>
      <p:ext uri="{BB962C8B-B14F-4D97-AF65-F5344CB8AC3E}">
        <p14:creationId xmlns:p14="http://schemas.microsoft.com/office/powerpoint/2010/main" val="2103149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800" y="269802"/>
            <a:ext cx="7140708" cy="6486598"/>
          </a:xfrm>
          <a:prstGeom prst="rect">
            <a:avLst/>
          </a:prstGeom>
        </p:spPr>
      </p:pic>
      <p:sp>
        <p:nvSpPr>
          <p:cNvPr id="4" name="TextBox 3"/>
          <p:cNvSpPr txBox="1"/>
          <p:nvPr/>
        </p:nvSpPr>
        <p:spPr>
          <a:xfrm flipH="1">
            <a:off x="7140707" y="635000"/>
            <a:ext cx="2181091" cy="5087547"/>
          </a:xfrm>
          <a:prstGeom prst="rect">
            <a:avLst/>
          </a:prstGeom>
          <a:noFill/>
        </p:spPr>
        <p:txBody>
          <a:bodyPr wrap="square" rtlCol="0">
            <a:spAutoFit/>
          </a:bodyPr>
          <a:lstStyle/>
          <a:p>
            <a:pPr>
              <a:lnSpc>
                <a:spcPct val="90000"/>
              </a:lnSpc>
            </a:pPr>
            <a:r>
              <a:rPr lang="en-US" sz="3600" dirty="0" smtClean="0"/>
              <a:t>Another set, called the phloem, carries food from </a:t>
            </a:r>
            <a:r>
              <a:rPr lang="en-US" sz="3600" dirty="0" err="1" smtClean="0"/>
              <a:t>th</a:t>
            </a:r>
            <a:r>
              <a:rPr lang="en-US" sz="3600" dirty="0" smtClean="0"/>
              <a:t> </a:t>
            </a:r>
            <a:r>
              <a:rPr lang="en-US" sz="3600" dirty="0" err="1" smtClean="0"/>
              <a:t>eleaves</a:t>
            </a:r>
            <a:r>
              <a:rPr lang="en-US" sz="3600" dirty="0" smtClean="0"/>
              <a:t> to the rest of the plant. </a:t>
            </a:r>
            <a:endParaRPr lang="en-US" sz="3600" dirty="0"/>
          </a:p>
        </p:txBody>
      </p:sp>
    </p:spTree>
    <p:extLst>
      <p:ext uri="{BB962C8B-B14F-4D97-AF65-F5344CB8AC3E}">
        <p14:creationId xmlns:p14="http://schemas.microsoft.com/office/powerpoint/2010/main" val="946382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800" y="269802"/>
            <a:ext cx="7140708" cy="6486598"/>
          </a:xfrm>
          <a:prstGeom prst="rect">
            <a:avLst/>
          </a:prstGeom>
        </p:spPr>
      </p:pic>
      <p:sp>
        <p:nvSpPr>
          <p:cNvPr id="4" name="TextBox 3"/>
          <p:cNvSpPr txBox="1"/>
          <p:nvPr/>
        </p:nvSpPr>
        <p:spPr>
          <a:xfrm flipH="1">
            <a:off x="7140707" y="558800"/>
            <a:ext cx="2181091" cy="5087547"/>
          </a:xfrm>
          <a:prstGeom prst="rect">
            <a:avLst/>
          </a:prstGeom>
          <a:noFill/>
        </p:spPr>
        <p:txBody>
          <a:bodyPr wrap="square" rtlCol="0">
            <a:spAutoFit/>
          </a:bodyPr>
          <a:lstStyle/>
          <a:p>
            <a:pPr>
              <a:lnSpc>
                <a:spcPct val="90000"/>
              </a:lnSpc>
            </a:pPr>
            <a:r>
              <a:rPr lang="en-US" sz="3600" dirty="0" smtClean="0"/>
              <a:t>The soft tissue in the center of the plant is the pith. Pith cells store extra food.</a:t>
            </a:r>
            <a:endParaRPr lang="en-US" sz="3600" dirty="0"/>
          </a:p>
        </p:txBody>
      </p:sp>
    </p:spTree>
    <p:extLst>
      <p:ext uri="{BB962C8B-B14F-4D97-AF65-F5344CB8AC3E}">
        <p14:creationId xmlns:p14="http://schemas.microsoft.com/office/powerpoint/2010/main" val="2524444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095500"/>
            <a:ext cx="4368800" cy="45593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Look at you piece of celery. Can you see the tubes? Can you locate the pith?</a:t>
            </a:r>
            <a:endParaRPr lang="en-US" dirty="0"/>
          </a:p>
        </p:txBody>
      </p:sp>
      <p:pic>
        <p:nvPicPr>
          <p:cNvPr id="2" name="Picture 1"/>
          <p:cNvPicPr>
            <a:picLocks noChangeAspect="1"/>
          </p:cNvPicPr>
          <p:nvPr/>
        </p:nvPicPr>
        <p:blipFill>
          <a:blip r:embed="rId2"/>
          <a:stretch>
            <a:fillRect/>
          </a:stretch>
        </p:blipFill>
        <p:spPr>
          <a:xfrm>
            <a:off x="0" y="0"/>
            <a:ext cx="2794000" cy="2095500"/>
          </a:xfrm>
          <a:prstGeom prst="rect">
            <a:avLst/>
          </a:prstGeom>
        </p:spPr>
      </p:pic>
      <p:pic>
        <p:nvPicPr>
          <p:cNvPr id="3" name="Picture 2"/>
          <p:cNvPicPr>
            <a:picLocks noChangeAspect="1"/>
          </p:cNvPicPr>
          <p:nvPr/>
        </p:nvPicPr>
        <p:blipFill>
          <a:blip r:embed="rId3"/>
          <a:stretch>
            <a:fillRect/>
          </a:stretch>
        </p:blipFill>
        <p:spPr>
          <a:xfrm>
            <a:off x="4572000" y="2819400"/>
            <a:ext cx="4445000" cy="4038600"/>
          </a:xfrm>
          <a:prstGeom prst="rect">
            <a:avLst/>
          </a:prstGeom>
        </p:spPr>
      </p:pic>
      <p:sp>
        <p:nvSpPr>
          <p:cNvPr id="5" name="Title 1"/>
          <p:cNvSpPr txBox="1">
            <a:spLocks/>
          </p:cNvSpPr>
          <p:nvPr/>
        </p:nvSpPr>
        <p:spPr>
          <a:xfrm>
            <a:off x="3505200" y="-184150"/>
            <a:ext cx="5511800" cy="27495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Most stems hold plants upright. </a:t>
            </a:r>
            <a:endParaRPr lang="en-US" dirty="0"/>
          </a:p>
        </p:txBody>
      </p:sp>
    </p:spTree>
    <p:extLst>
      <p:ext uri="{BB962C8B-B14F-4D97-AF65-F5344CB8AC3E}">
        <p14:creationId xmlns:p14="http://schemas.microsoft.com/office/powerpoint/2010/main" val="1380532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095500"/>
            <a:ext cx="4368800" cy="45593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Think about a plant’s needs: water, sun, nutrients, air.</a:t>
            </a:r>
            <a:endParaRPr lang="en-US" dirty="0"/>
          </a:p>
        </p:txBody>
      </p:sp>
      <p:pic>
        <p:nvPicPr>
          <p:cNvPr id="2" name="Picture 1"/>
          <p:cNvPicPr>
            <a:picLocks noChangeAspect="1"/>
          </p:cNvPicPr>
          <p:nvPr/>
        </p:nvPicPr>
        <p:blipFill>
          <a:blip r:embed="rId2"/>
          <a:stretch>
            <a:fillRect/>
          </a:stretch>
        </p:blipFill>
        <p:spPr>
          <a:xfrm>
            <a:off x="0" y="0"/>
            <a:ext cx="2794000" cy="2095500"/>
          </a:xfrm>
          <a:prstGeom prst="rect">
            <a:avLst/>
          </a:prstGeom>
        </p:spPr>
      </p:pic>
      <p:pic>
        <p:nvPicPr>
          <p:cNvPr id="3" name="Picture 2"/>
          <p:cNvPicPr>
            <a:picLocks noChangeAspect="1"/>
          </p:cNvPicPr>
          <p:nvPr/>
        </p:nvPicPr>
        <p:blipFill>
          <a:blip r:embed="rId3"/>
          <a:stretch>
            <a:fillRect/>
          </a:stretch>
        </p:blipFill>
        <p:spPr>
          <a:xfrm>
            <a:off x="4572000" y="2819400"/>
            <a:ext cx="4445000" cy="4038600"/>
          </a:xfrm>
          <a:prstGeom prst="rect">
            <a:avLst/>
          </a:prstGeom>
        </p:spPr>
      </p:pic>
      <p:sp>
        <p:nvSpPr>
          <p:cNvPr id="5" name="Title 1"/>
          <p:cNvSpPr txBox="1">
            <a:spLocks/>
          </p:cNvSpPr>
          <p:nvPr/>
        </p:nvSpPr>
        <p:spPr>
          <a:xfrm>
            <a:off x="3505200" y="-184150"/>
            <a:ext cx="5511800" cy="274955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Most stems hold plants upright. Why do you think this is important for the plant? </a:t>
            </a:r>
            <a:endParaRPr lang="en-US" dirty="0"/>
          </a:p>
        </p:txBody>
      </p:sp>
    </p:spTree>
    <p:extLst>
      <p:ext uri="{BB962C8B-B14F-4D97-AF65-F5344CB8AC3E}">
        <p14:creationId xmlns:p14="http://schemas.microsoft.com/office/powerpoint/2010/main" val="2185524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759"/>
            <a:ext cx="7772400" cy="1470025"/>
          </a:xfrm>
        </p:spPr>
        <p:txBody>
          <a:bodyPr>
            <a:normAutofit/>
          </a:bodyPr>
          <a:lstStyle/>
          <a:p>
            <a:r>
              <a:rPr lang="en-US" dirty="0" smtClean="0"/>
              <a:t>Stems can look very different from plant to plant.</a:t>
            </a:r>
            <a:endParaRPr lang="en-US" dirty="0"/>
          </a:p>
        </p:txBody>
      </p:sp>
      <p:pic>
        <p:nvPicPr>
          <p:cNvPr id="3" name="Picture 2"/>
          <p:cNvPicPr>
            <a:picLocks noChangeAspect="1"/>
          </p:cNvPicPr>
          <p:nvPr/>
        </p:nvPicPr>
        <p:blipFill>
          <a:blip r:embed="rId2"/>
          <a:stretch>
            <a:fillRect/>
          </a:stretch>
        </p:blipFill>
        <p:spPr>
          <a:xfrm>
            <a:off x="25400" y="2775512"/>
            <a:ext cx="3086100" cy="4114800"/>
          </a:xfrm>
          <a:prstGeom prst="rect">
            <a:avLst/>
          </a:prstGeom>
        </p:spPr>
      </p:pic>
      <p:pic>
        <p:nvPicPr>
          <p:cNvPr id="4" name="Picture 3"/>
          <p:cNvPicPr>
            <a:picLocks noChangeAspect="1"/>
          </p:cNvPicPr>
          <p:nvPr/>
        </p:nvPicPr>
        <p:blipFill>
          <a:blip r:embed="rId3"/>
          <a:stretch>
            <a:fillRect/>
          </a:stretch>
        </p:blipFill>
        <p:spPr>
          <a:xfrm>
            <a:off x="5879727" y="2597712"/>
            <a:ext cx="3240492" cy="4320656"/>
          </a:xfrm>
          <a:prstGeom prst="rect">
            <a:avLst/>
          </a:prstGeom>
        </p:spPr>
      </p:pic>
      <p:pic>
        <p:nvPicPr>
          <p:cNvPr id="5" name="Picture 4"/>
          <p:cNvPicPr>
            <a:picLocks noChangeAspect="1"/>
          </p:cNvPicPr>
          <p:nvPr/>
        </p:nvPicPr>
        <p:blipFill>
          <a:blip r:embed="rId4"/>
          <a:stretch>
            <a:fillRect/>
          </a:stretch>
        </p:blipFill>
        <p:spPr>
          <a:xfrm>
            <a:off x="2657505" y="1962712"/>
            <a:ext cx="3657600" cy="3276600"/>
          </a:xfrm>
          <a:prstGeom prst="rect">
            <a:avLst/>
          </a:prstGeom>
        </p:spPr>
      </p:pic>
    </p:spTree>
    <p:extLst>
      <p:ext uri="{BB962C8B-B14F-4D97-AF65-F5344CB8AC3E}">
        <p14:creationId xmlns:p14="http://schemas.microsoft.com/office/powerpoint/2010/main" val="869710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1770" y="-447966"/>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A Twig is a Stem</a:t>
            </a:r>
            <a:endParaRPr lang="en-US" dirty="0"/>
          </a:p>
        </p:txBody>
      </p:sp>
      <p:pic>
        <p:nvPicPr>
          <p:cNvPr id="5" name="Picture 4"/>
          <p:cNvPicPr>
            <a:picLocks noChangeAspect="1"/>
          </p:cNvPicPr>
          <p:nvPr/>
        </p:nvPicPr>
        <p:blipFill>
          <a:blip r:embed="rId2"/>
          <a:stretch>
            <a:fillRect/>
          </a:stretch>
        </p:blipFill>
        <p:spPr>
          <a:xfrm>
            <a:off x="13231" y="767144"/>
            <a:ext cx="6096000" cy="1295400"/>
          </a:xfrm>
          <a:prstGeom prst="rect">
            <a:avLst/>
          </a:prstGeom>
        </p:spPr>
      </p:pic>
      <p:pic>
        <p:nvPicPr>
          <p:cNvPr id="6" name="Picture 5"/>
          <p:cNvPicPr>
            <a:picLocks noChangeAspect="1"/>
          </p:cNvPicPr>
          <p:nvPr/>
        </p:nvPicPr>
        <p:blipFill>
          <a:blip r:embed="rId3"/>
          <a:stretch>
            <a:fillRect/>
          </a:stretch>
        </p:blipFill>
        <p:spPr>
          <a:xfrm>
            <a:off x="823346" y="2062544"/>
            <a:ext cx="6604000" cy="2209800"/>
          </a:xfrm>
          <a:prstGeom prst="rect">
            <a:avLst/>
          </a:prstGeom>
        </p:spPr>
      </p:pic>
      <p:pic>
        <p:nvPicPr>
          <p:cNvPr id="7" name="Picture 6"/>
          <p:cNvPicPr>
            <a:picLocks noChangeAspect="1"/>
          </p:cNvPicPr>
          <p:nvPr/>
        </p:nvPicPr>
        <p:blipFill>
          <a:blip r:embed="rId4"/>
          <a:stretch>
            <a:fillRect/>
          </a:stretch>
        </p:blipFill>
        <p:spPr>
          <a:xfrm>
            <a:off x="3289300" y="3951575"/>
            <a:ext cx="5854700" cy="2882900"/>
          </a:xfrm>
          <a:prstGeom prst="rect">
            <a:avLst/>
          </a:prstGeom>
        </p:spPr>
      </p:pic>
    </p:spTree>
    <p:extLst>
      <p:ext uri="{BB962C8B-B14F-4D97-AF65-F5344CB8AC3E}">
        <p14:creationId xmlns:p14="http://schemas.microsoft.com/office/powerpoint/2010/main" val="2644698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15480" y="251759"/>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A tree trunk is a </a:t>
            </a:r>
          </a:p>
          <a:p>
            <a:r>
              <a:rPr lang="en-US" dirty="0" smtClean="0"/>
              <a:t>big woody stem.</a:t>
            </a:r>
            <a:endParaRPr lang="en-US" dirty="0"/>
          </a:p>
        </p:txBody>
      </p:sp>
      <p:pic>
        <p:nvPicPr>
          <p:cNvPr id="2" name="Picture 1"/>
          <p:cNvPicPr>
            <a:picLocks noChangeAspect="1"/>
          </p:cNvPicPr>
          <p:nvPr/>
        </p:nvPicPr>
        <p:blipFill>
          <a:blip r:embed="rId2"/>
          <a:stretch>
            <a:fillRect/>
          </a:stretch>
        </p:blipFill>
        <p:spPr>
          <a:xfrm>
            <a:off x="361950" y="2052464"/>
            <a:ext cx="4203700" cy="4241800"/>
          </a:xfrm>
          <a:prstGeom prst="rect">
            <a:avLst/>
          </a:prstGeom>
        </p:spPr>
      </p:pic>
      <p:pic>
        <p:nvPicPr>
          <p:cNvPr id="3" name="Picture 2"/>
          <p:cNvPicPr>
            <a:picLocks noChangeAspect="1"/>
          </p:cNvPicPr>
          <p:nvPr/>
        </p:nvPicPr>
        <p:blipFill>
          <a:blip r:embed="rId3"/>
          <a:stretch>
            <a:fillRect/>
          </a:stretch>
        </p:blipFill>
        <p:spPr>
          <a:xfrm>
            <a:off x="5337353" y="444500"/>
            <a:ext cx="3505200" cy="5956300"/>
          </a:xfrm>
          <a:prstGeom prst="rect">
            <a:avLst/>
          </a:prstGeom>
        </p:spPr>
      </p:pic>
    </p:spTree>
    <p:extLst>
      <p:ext uri="{BB962C8B-B14F-4D97-AF65-F5344CB8AC3E}">
        <p14:creationId xmlns:p14="http://schemas.microsoft.com/office/powerpoint/2010/main" val="2139003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7800" y="-2241"/>
            <a:ext cx="8839200" cy="1151771"/>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You can identify a plant by the structure of its leaves. A leaf can have one leaf blade or several leaf blades.</a:t>
            </a:r>
            <a:endParaRPr lang="en-US" dirty="0"/>
          </a:p>
        </p:txBody>
      </p:sp>
      <p:pic>
        <p:nvPicPr>
          <p:cNvPr id="7" name="Picture 6"/>
          <p:cNvPicPr>
            <a:picLocks noChangeAspect="1"/>
          </p:cNvPicPr>
          <p:nvPr/>
        </p:nvPicPr>
        <p:blipFill>
          <a:blip r:embed="rId2"/>
          <a:stretch>
            <a:fillRect/>
          </a:stretch>
        </p:blipFill>
        <p:spPr>
          <a:xfrm>
            <a:off x="177800" y="939074"/>
            <a:ext cx="8610600" cy="5904412"/>
          </a:xfrm>
          <a:prstGeom prst="rect">
            <a:avLst/>
          </a:prstGeom>
        </p:spPr>
      </p:pic>
    </p:spTree>
    <p:extLst>
      <p:ext uri="{BB962C8B-B14F-4D97-AF65-F5344CB8AC3E}">
        <p14:creationId xmlns:p14="http://schemas.microsoft.com/office/powerpoint/2010/main" val="300322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ot tip.jpg"/>
          <p:cNvPicPr>
            <a:picLocks noChangeAspect="1"/>
          </p:cNvPicPr>
          <p:nvPr/>
        </p:nvPicPr>
        <p:blipFill rotWithShape="1">
          <a:blip r:embed="rId2">
            <a:extLst>
              <a:ext uri="{28A0092B-C50C-407E-A947-70E740481C1C}">
                <a14:useLocalDpi xmlns:a14="http://schemas.microsoft.com/office/drawing/2010/main" val="0"/>
              </a:ext>
            </a:extLst>
          </a:blip>
          <a:srcRect l="16534" t="-3958" r="15537" b="10027"/>
          <a:stretch/>
        </p:blipFill>
        <p:spPr>
          <a:xfrm>
            <a:off x="16960" y="186267"/>
            <a:ext cx="5774267" cy="6028267"/>
          </a:xfrm>
          <a:prstGeom prst="rect">
            <a:avLst/>
          </a:prstGeom>
        </p:spPr>
      </p:pic>
      <p:sp>
        <p:nvSpPr>
          <p:cNvPr id="7" name="TextBox 6"/>
          <p:cNvSpPr txBox="1"/>
          <p:nvPr/>
        </p:nvSpPr>
        <p:spPr>
          <a:xfrm>
            <a:off x="2600214" y="6488556"/>
            <a:ext cx="4444733" cy="338554"/>
          </a:xfrm>
          <a:prstGeom prst="rect">
            <a:avLst/>
          </a:prstGeom>
          <a:noFill/>
        </p:spPr>
        <p:txBody>
          <a:bodyPr wrap="square" rtlCol="0">
            <a:spAutoFit/>
          </a:bodyPr>
          <a:lstStyle/>
          <a:p>
            <a:r>
              <a:rPr lang="en-US" sz="800" dirty="0" smtClean="0"/>
              <a:t>The Science of Living Things: What is a Plant?</a:t>
            </a:r>
          </a:p>
          <a:p>
            <a:r>
              <a:rPr lang="en-US" sz="800" dirty="0" smtClean="0"/>
              <a:t>A </a:t>
            </a:r>
            <a:r>
              <a:rPr lang="en-US" sz="800" dirty="0" err="1" smtClean="0"/>
              <a:t>Boooie</a:t>
            </a:r>
            <a:r>
              <a:rPr lang="en-US" sz="800" dirty="0" smtClean="0"/>
              <a:t> </a:t>
            </a:r>
            <a:r>
              <a:rPr lang="en-US" sz="800" dirty="0" err="1" smtClean="0"/>
              <a:t>Kalman</a:t>
            </a:r>
            <a:r>
              <a:rPr lang="en-US" sz="800" dirty="0" smtClean="0"/>
              <a:t> Book</a:t>
            </a:r>
            <a:endParaRPr lang="en-US" sz="800" dirty="0"/>
          </a:p>
        </p:txBody>
      </p:sp>
      <p:sp>
        <p:nvSpPr>
          <p:cNvPr id="8" name="TextBox 7"/>
          <p:cNvSpPr txBox="1"/>
          <p:nvPr/>
        </p:nvSpPr>
        <p:spPr>
          <a:xfrm>
            <a:off x="5791227" y="114692"/>
            <a:ext cx="3352773" cy="6740308"/>
          </a:xfrm>
          <a:prstGeom prst="rect">
            <a:avLst/>
          </a:prstGeom>
          <a:noFill/>
        </p:spPr>
        <p:txBody>
          <a:bodyPr wrap="square" rtlCol="0">
            <a:spAutoFit/>
          </a:bodyPr>
          <a:lstStyle/>
          <a:p>
            <a:r>
              <a:rPr lang="en-US" sz="3600" dirty="0" smtClean="0"/>
              <a:t>Roots anchor plants in the soil and take in the water and nutrients, which plants use to make food. Tough root caps protect root tips as they grow and push through the soil.</a:t>
            </a:r>
            <a:endParaRPr lang="en-US" sz="3600" dirty="0"/>
          </a:p>
        </p:txBody>
      </p:sp>
    </p:spTree>
    <p:extLst>
      <p:ext uri="{BB962C8B-B14F-4D97-AF65-F5344CB8AC3E}">
        <p14:creationId xmlns:p14="http://schemas.microsoft.com/office/powerpoint/2010/main" val="3881830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18928" y="-6350"/>
            <a:ext cx="3748871" cy="671195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The epidermis, or skin of most leaves is covered with a waxy coating called the cuticle. The cuticle protects the leaf and keeps it moist.</a:t>
            </a:r>
            <a:endParaRPr lang="en-US" dirty="0"/>
          </a:p>
        </p:txBody>
      </p:sp>
      <p:pic>
        <p:nvPicPr>
          <p:cNvPr id="5" name="Picture 4"/>
          <p:cNvPicPr>
            <a:picLocks noChangeAspect="1"/>
          </p:cNvPicPr>
          <p:nvPr/>
        </p:nvPicPr>
        <p:blipFill>
          <a:blip r:embed="rId2"/>
          <a:stretch>
            <a:fillRect/>
          </a:stretch>
        </p:blipFill>
        <p:spPr>
          <a:xfrm>
            <a:off x="0" y="0"/>
            <a:ext cx="3873500" cy="3606800"/>
          </a:xfrm>
          <a:prstGeom prst="rect">
            <a:avLst/>
          </a:prstGeom>
        </p:spPr>
      </p:pic>
    </p:spTree>
    <p:extLst>
      <p:ext uri="{BB962C8B-B14F-4D97-AF65-F5344CB8AC3E}">
        <p14:creationId xmlns:p14="http://schemas.microsoft.com/office/powerpoint/2010/main" val="1190460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57800" y="4219575"/>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pic>
        <p:nvPicPr>
          <p:cNvPr id="3" name="Picture 2"/>
          <p:cNvPicPr>
            <a:picLocks noChangeAspect="1"/>
          </p:cNvPicPr>
          <p:nvPr/>
        </p:nvPicPr>
        <p:blipFill>
          <a:blip r:embed="rId2"/>
          <a:stretch>
            <a:fillRect/>
          </a:stretch>
        </p:blipFill>
        <p:spPr>
          <a:xfrm>
            <a:off x="107950" y="-12700"/>
            <a:ext cx="5829300" cy="4533900"/>
          </a:xfrm>
          <a:prstGeom prst="rect">
            <a:avLst/>
          </a:prstGeom>
        </p:spPr>
      </p:pic>
      <p:sp>
        <p:nvSpPr>
          <p:cNvPr id="5" name="TextBox 4"/>
          <p:cNvSpPr txBox="1"/>
          <p:nvPr/>
        </p:nvSpPr>
        <p:spPr>
          <a:xfrm>
            <a:off x="5867399" y="203200"/>
            <a:ext cx="3403601" cy="6001642"/>
          </a:xfrm>
          <a:prstGeom prst="rect">
            <a:avLst/>
          </a:prstGeom>
          <a:noFill/>
        </p:spPr>
        <p:txBody>
          <a:bodyPr wrap="square" rtlCol="0">
            <a:spAutoFit/>
          </a:bodyPr>
          <a:lstStyle/>
          <a:p>
            <a:r>
              <a:rPr lang="en-US" sz="3200" b="1" dirty="0"/>
              <a:t>T</a:t>
            </a:r>
            <a:r>
              <a:rPr lang="en-US" sz="3200" b="1" dirty="0" smtClean="0"/>
              <a:t>he </a:t>
            </a:r>
            <a:r>
              <a:rPr lang="en-US" sz="3200" b="1" dirty="0"/>
              <a:t>arrangement of veins in a </a:t>
            </a:r>
            <a:r>
              <a:rPr lang="en-US" sz="3200" b="1" dirty="0" smtClean="0"/>
              <a:t>leaf follows two types of patterns.</a:t>
            </a:r>
            <a:endParaRPr lang="en-US" sz="3200" dirty="0"/>
          </a:p>
          <a:p>
            <a:r>
              <a:rPr lang="en-US" sz="3200" b="1" dirty="0" smtClean="0"/>
              <a:t>Grasses and </a:t>
            </a:r>
            <a:r>
              <a:rPr lang="en-US" sz="3200" b="1" dirty="0"/>
              <a:t>Corn </a:t>
            </a:r>
            <a:r>
              <a:rPr lang="en-US" sz="3200" b="1" dirty="0" smtClean="0"/>
              <a:t>Plants </a:t>
            </a:r>
            <a:r>
              <a:rPr lang="en-US" sz="3200" b="1" dirty="0"/>
              <a:t>have Parallel </a:t>
            </a:r>
            <a:r>
              <a:rPr lang="en-US" sz="3200" b="1" dirty="0" smtClean="0"/>
              <a:t>veins that are in long lines.</a:t>
            </a:r>
            <a:endParaRPr lang="en-US" sz="3200" dirty="0"/>
          </a:p>
          <a:p>
            <a:r>
              <a:rPr lang="en-US" sz="3200" b="1" dirty="0" smtClean="0"/>
              <a:t>Other </a:t>
            </a:r>
            <a:r>
              <a:rPr lang="en-US" sz="3200" b="1" dirty="0"/>
              <a:t>leaves </a:t>
            </a:r>
            <a:r>
              <a:rPr lang="en-US" sz="3200" b="1" dirty="0" smtClean="0"/>
              <a:t>have veins that form </a:t>
            </a:r>
            <a:r>
              <a:rPr lang="en-US" sz="3200" b="1" dirty="0"/>
              <a:t>a Branched </a:t>
            </a:r>
            <a:r>
              <a:rPr lang="en-US" sz="3200" b="1" dirty="0" smtClean="0"/>
              <a:t>network .</a:t>
            </a:r>
            <a:endParaRPr lang="en-US" sz="3200" dirty="0"/>
          </a:p>
        </p:txBody>
      </p:sp>
      <p:sp>
        <p:nvSpPr>
          <p:cNvPr id="6" name="TextBox 5"/>
          <p:cNvSpPr txBox="1"/>
          <p:nvPr/>
        </p:nvSpPr>
        <p:spPr>
          <a:xfrm>
            <a:off x="203201" y="4371975"/>
            <a:ext cx="4775199" cy="2554545"/>
          </a:xfrm>
          <a:prstGeom prst="rect">
            <a:avLst/>
          </a:prstGeom>
          <a:noFill/>
        </p:spPr>
        <p:txBody>
          <a:bodyPr wrap="square" rtlCol="0">
            <a:spAutoFit/>
          </a:bodyPr>
          <a:lstStyle/>
          <a:p>
            <a:r>
              <a:rPr lang="en-US" sz="3200" dirty="0" smtClean="0"/>
              <a:t>Look at your leaves. </a:t>
            </a:r>
          </a:p>
          <a:p>
            <a:r>
              <a:rPr lang="en-US" sz="3200" dirty="0" smtClean="0"/>
              <a:t>Sort them into two groups: leaves with parallel veins, and leaves with a branched network of veins.</a:t>
            </a:r>
            <a:endParaRPr lang="en-US" sz="3200" dirty="0"/>
          </a:p>
        </p:txBody>
      </p:sp>
    </p:spTree>
    <p:extLst>
      <p:ext uri="{BB962C8B-B14F-4D97-AF65-F5344CB8AC3E}">
        <p14:creationId xmlns:p14="http://schemas.microsoft.com/office/powerpoint/2010/main" val="2319455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339352"/>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Roots, Stems, and Leaves</a:t>
            </a:r>
            <a:endParaRPr lang="en-US" dirty="0"/>
          </a:p>
        </p:txBody>
      </p:sp>
      <p:pic>
        <p:nvPicPr>
          <p:cNvPr id="5" name="Picture 4" descr="plan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728" y="863124"/>
            <a:ext cx="3479800" cy="5600700"/>
          </a:xfrm>
          <a:prstGeom prst="rect">
            <a:avLst/>
          </a:prstGeom>
        </p:spPr>
      </p:pic>
      <p:sp>
        <p:nvSpPr>
          <p:cNvPr id="6" name="TextBox 5"/>
          <p:cNvSpPr txBox="1"/>
          <p:nvPr/>
        </p:nvSpPr>
        <p:spPr>
          <a:xfrm>
            <a:off x="4225782" y="6488556"/>
            <a:ext cx="4444733" cy="338554"/>
          </a:xfrm>
          <a:prstGeom prst="rect">
            <a:avLst/>
          </a:prstGeom>
          <a:noFill/>
        </p:spPr>
        <p:txBody>
          <a:bodyPr wrap="square" rtlCol="0">
            <a:spAutoFit/>
          </a:bodyPr>
          <a:lstStyle/>
          <a:p>
            <a:r>
              <a:rPr lang="en-US" sz="800" dirty="0" smtClean="0"/>
              <a:t>The Science of Living Things: What is a Plant?</a:t>
            </a:r>
          </a:p>
          <a:p>
            <a:r>
              <a:rPr lang="en-US" sz="800" dirty="0" smtClean="0"/>
              <a:t>A </a:t>
            </a:r>
            <a:r>
              <a:rPr lang="en-US" sz="800" dirty="0" err="1" smtClean="0"/>
              <a:t>Boooie</a:t>
            </a:r>
            <a:r>
              <a:rPr lang="en-US" sz="800" dirty="0" smtClean="0"/>
              <a:t> </a:t>
            </a:r>
            <a:r>
              <a:rPr lang="en-US" sz="800" dirty="0" err="1" smtClean="0"/>
              <a:t>Kalman</a:t>
            </a:r>
            <a:r>
              <a:rPr lang="en-US" sz="800" dirty="0" smtClean="0"/>
              <a:t> Book</a:t>
            </a:r>
            <a:endParaRPr lang="en-US" sz="800" dirty="0"/>
          </a:p>
        </p:txBody>
      </p:sp>
      <p:sp>
        <p:nvSpPr>
          <p:cNvPr id="7" name="TextBox 6"/>
          <p:cNvSpPr txBox="1"/>
          <p:nvPr/>
        </p:nvSpPr>
        <p:spPr>
          <a:xfrm>
            <a:off x="4047067" y="1130673"/>
            <a:ext cx="5096933" cy="5078314"/>
          </a:xfrm>
          <a:prstGeom prst="rect">
            <a:avLst/>
          </a:prstGeom>
          <a:noFill/>
        </p:spPr>
        <p:txBody>
          <a:bodyPr wrap="square" rtlCol="0">
            <a:spAutoFit/>
          </a:bodyPr>
          <a:lstStyle/>
          <a:p>
            <a:r>
              <a:rPr lang="en-US" sz="3600" dirty="0" smtClean="0"/>
              <a:t>Plants </a:t>
            </a:r>
            <a:r>
              <a:rPr lang="en-US" sz="3600" dirty="0"/>
              <a:t>d</a:t>
            </a:r>
            <a:r>
              <a:rPr lang="en-US" sz="3600" dirty="0" smtClean="0"/>
              <a:t>iffer in shape and size, but most have roots, leaves, and stems. Each part has its own job to do to help the plant survive. </a:t>
            </a:r>
          </a:p>
          <a:p>
            <a:endParaRPr lang="en-US" sz="3600" dirty="0"/>
          </a:p>
          <a:p>
            <a:r>
              <a:rPr lang="en-US" sz="3600" dirty="0" smtClean="0"/>
              <a:t>Share something new </a:t>
            </a:r>
            <a:r>
              <a:rPr lang="en-US" sz="3600" smtClean="0"/>
              <a:t>or interesting </a:t>
            </a:r>
            <a:r>
              <a:rPr lang="en-US" sz="3600" dirty="0" smtClean="0"/>
              <a:t>that you </a:t>
            </a:r>
            <a:r>
              <a:rPr lang="en-US" sz="3600" smtClean="0"/>
              <a:t>learned today.</a:t>
            </a:r>
            <a:endParaRPr lang="en-US" sz="3600" dirty="0"/>
          </a:p>
        </p:txBody>
      </p:sp>
    </p:spTree>
    <p:extLst>
      <p:ext uri="{BB962C8B-B14F-4D97-AF65-F5344CB8AC3E}">
        <p14:creationId xmlns:p14="http://schemas.microsoft.com/office/powerpoint/2010/main" val="1759014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7000" y="801326"/>
            <a:ext cx="4064000" cy="5334000"/>
          </a:xfrm>
          <a:prstGeom prst="rect">
            <a:avLst/>
          </a:prstGeom>
        </p:spPr>
      </p:pic>
      <p:sp>
        <p:nvSpPr>
          <p:cNvPr id="4" name="TextBox 3"/>
          <p:cNvSpPr txBox="1"/>
          <p:nvPr/>
        </p:nvSpPr>
        <p:spPr>
          <a:xfrm>
            <a:off x="5791227" y="114692"/>
            <a:ext cx="3352773" cy="646331"/>
          </a:xfrm>
          <a:prstGeom prst="rect">
            <a:avLst/>
          </a:prstGeom>
          <a:noFill/>
        </p:spPr>
        <p:txBody>
          <a:bodyPr wrap="square" rtlCol="0">
            <a:spAutoFit/>
          </a:bodyPr>
          <a:lstStyle/>
          <a:p>
            <a:r>
              <a:rPr lang="en-US" sz="3600" dirty="0" smtClean="0"/>
              <a:t>.</a:t>
            </a:r>
            <a:endParaRPr lang="en-US" sz="3600" dirty="0"/>
          </a:p>
        </p:txBody>
      </p:sp>
      <p:sp>
        <p:nvSpPr>
          <p:cNvPr id="6" name="TextBox 5"/>
          <p:cNvSpPr txBox="1"/>
          <p:nvPr/>
        </p:nvSpPr>
        <p:spPr>
          <a:xfrm>
            <a:off x="4394200" y="114692"/>
            <a:ext cx="4749801" cy="5632312"/>
          </a:xfrm>
          <a:prstGeom prst="rect">
            <a:avLst/>
          </a:prstGeom>
          <a:noFill/>
        </p:spPr>
        <p:txBody>
          <a:bodyPr wrap="square" rtlCol="0">
            <a:spAutoFit/>
          </a:bodyPr>
          <a:lstStyle/>
          <a:p>
            <a:r>
              <a:rPr lang="en-US" sz="3600" dirty="0" smtClean="0"/>
              <a:t>The four main functions of the</a:t>
            </a:r>
          </a:p>
          <a:p>
            <a:r>
              <a:rPr lang="en-US" sz="3600" dirty="0" smtClean="0"/>
              <a:t>root hairs are:</a:t>
            </a:r>
          </a:p>
          <a:p>
            <a:endParaRPr lang="en-US" sz="3600" dirty="0" smtClean="0"/>
          </a:p>
          <a:p>
            <a:pPr marL="742950" indent="-742950">
              <a:buFont typeface="+mj-lt"/>
              <a:buAutoNum type="arabicPeriod"/>
            </a:pPr>
            <a:r>
              <a:rPr lang="en-US" sz="3600" dirty="0" smtClean="0"/>
              <a:t> to absorb water,</a:t>
            </a:r>
          </a:p>
          <a:p>
            <a:pPr marL="742950" indent="-742950">
              <a:buFont typeface="+mj-lt"/>
              <a:buAutoNum type="arabicPeriod"/>
            </a:pPr>
            <a:r>
              <a:rPr lang="en-US" sz="3600" dirty="0" smtClean="0"/>
              <a:t> to anchor the plant, </a:t>
            </a:r>
          </a:p>
          <a:p>
            <a:pPr marL="742950" indent="-742950">
              <a:buFont typeface="+mj-lt"/>
              <a:buAutoNum type="arabicPeriod"/>
            </a:pPr>
            <a:r>
              <a:rPr lang="en-US" sz="3600" dirty="0" smtClean="0"/>
              <a:t>to store food, </a:t>
            </a:r>
          </a:p>
          <a:p>
            <a:pPr marL="742950" indent="-742950">
              <a:buFont typeface="+mj-lt"/>
              <a:buAutoNum type="arabicPeriod"/>
            </a:pPr>
            <a:r>
              <a:rPr lang="en-US" sz="3600" dirty="0" smtClean="0"/>
              <a:t>and to let the shoots know how fast to grow.</a:t>
            </a:r>
            <a:endParaRPr lang="en-US" sz="3600" dirty="0"/>
          </a:p>
        </p:txBody>
      </p:sp>
      <p:sp>
        <p:nvSpPr>
          <p:cNvPr id="7" name="TextBox 6"/>
          <p:cNvSpPr txBox="1"/>
          <p:nvPr/>
        </p:nvSpPr>
        <p:spPr>
          <a:xfrm>
            <a:off x="2600214" y="6488556"/>
            <a:ext cx="4444733" cy="215444"/>
          </a:xfrm>
          <a:prstGeom prst="rect">
            <a:avLst/>
          </a:prstGeom>
          <a:noFill/>
        </p:spPr>
        <p:txBody>
          <a:bodyPr wrap="square" rtlCol="0">
            <a:spAutoFit/>
          </a:bodyPr>
          <a:lstStyle/>
          <a:p>
            <a:r>
              <a:rPr lang="en-US" sz="800" dirty="0"/>
              <a:t>Read more: </a:t>
            </a:r>
            <a:r>
              <a:rPr lang="en-US" sz="800" dirty="0">
                <a:hlinkClick r:id="rId3"/>
              </a:rPr>
              <a:t>http://wiki.answers.com/Q/What_is_the_function_of_a_root_hairs#ixzz1UgXcLvdb</a:t>
            </a:r>
            <a:r>
              <a:rPr lang="en-US" sz="800" dirty="0" smtClean="0">
                <a:effectLst/>
              </a:rPr>
              <a:t> </a:t>
            </a:r>
            <a:endParaRPr lang="en-US" sz="800" dirty="0" smtClean="0"/>
          </a:p>
        </p:txBody>
      </p:sp>
    </p:spTree>
    <p:extLst>
      <p:ext uri="{BB962C8B-B14F-4D97-AF65-F5344CB8AC3E}">
        <p14:creationId xmlns:p14="http://schemas.microsoft.com/office/powerpoint/2010/main" val="833903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204868"/>
            <a:ext cx="2413000" cy="3657600"/>
          </a:xfrm>
          <a:prstGeom prst="rect">
            <a:avLst/>
          </a:prstGeom>
        </p:spPr>
      </p:pic>
      <p:pic>
        <p:nvPicPr>
          <p:cNvPr id="5" name="Picture 4"/>
          <p:cNvPicPr>
            <a:picLocks noChangeAspect="1"/>
          </p:cNvPicPr>
          <p:nvPr/>
        </p:nvPicPr>
        <p:blipFill rotWithShape="1">
          <a:blip r:embed="rId3"/>
          <a:srcRect t="11063" b="4413"/>
          <a:stretch/>
        </p:blipFill>
        <p:spPr>
          <a:xfrm>
            <a:off x="2666995" y="3204868"/>
            <a:ext cx="2881330" cy="3653125"/>
          </a:xfrm>
          <a:prstGeom prst="rect">
            <a:avLst/>
          </a:prstGeom>
        </p:spPr>
      </p:pic>
      <p:pic>
        <p:nvPicPr>
          <p:cNvPr id="6" name="Picture 5"/>
          <p:cNvPicPr>
            <a:picLocks noChangeAspect="1"/>
          </p:cNvPicPr>
          <p:nvPr/>
        </p:nvPicPr>
        <p:blipFill rotWithShape="1">
          <a:blip r:embed="rId4"/>
          <a:srcRect t="2307" b="3182"/>
          <a:stretch/>
        </p:blipFill>
        <p:spPr>
          <a:xfrm>
            <a:off x="5730052" y="3204868"/>
            <a:ext cx="3373327" cy="3653130"/>
          </a:xfrm>
          <a:prstGeom prst="rect">
            <a:avLst/>
          </a:prstGeom>
        </p:spPr>
      </p:pic>
      <p:sp>
        <p:nvSpPr>
          <p:cNvPr id="7" name="TextBox 6"/>
          <p:cNvSpPr txBox="1"/>
          <p:nvPr/>
        </p:nvSpPr>
        <p:spPr>
          <a:xfrm>
            <a:off x="135467" y="114692"/>
            <a:ext cx="9008533" cy="2308324"/>
          </a:xfrm>
          <a:prstGeom prst="rect">
            <a:avLst/>
          </a:prstGeom>
          <a:noFill/>
        </p:spPr>
        <p:txBody>
          <a:bodyPr wrap="square" rtlCol="0">
            <a:spAutoFit/>
          </a:bodyPr>
          <a:lstStyle/>
          <a:p>
            <a:r>
              <a:rPr lang="en-US" sz="3600" dirty="0" smtClean="0"/>
              <a:t>There are three basic types of roots – taproots, fibrous roots, and adventitious roots. Look </a:t>
            </a:r>
            <a:r>
              <a:rPr lang="en-US" sz="3600" smtClean="0"/>
              <a:t>at </a:t>
            </a:r>
            <a:r>
              <a:rPr lang="en-US" sz="3600" smtClean="0"/>
              <a:t>your </a:t>
            </a:r>
            <a:r>
              <a:rPr lang="en-US" sz="3600" dirty="0" smtClean="0"/>
              <a:t>plant and decide what type of root your plant has.</a:t>
            </a:r>
            <a:endParaRPr lang="en-US" sz="3600" dirty="0"/>
          </a:p>
        </p:txBody>
      </p:sp>
      <p:sp>
        <p:nvSpPr>
          <p:cNvPr id="2" name="TextBox 1"/>
          <p:cNvSpPr txBox="1"/>
          <p:nvPr/>
        </p:nvSpPr>
        <p:spPr>
          <a:xfrm>
            <a:off x="0" y="2583191"/>
            <a:ext cx="2286000" cy="523220"/>
          </a:xfrm>
          <a:prstGeom prst="rect">
            <a:avLst/>
          </a:prstGeom>
          <a:noFill/>
        </p:spPr>
        <p:txBody>
          <a:bodyPr wrap="square" rtlCol="0">
            <a:spAutoFit/>
          </a:bodyPr>
          <a:lstStyle/>
          <a:p>
            <a:pPr algn="ctr"/>
            <a:r>
              <a:rPr lang="en-US" sz="2800" dirty="0" smtClean="0">
                <a:solidFill>
                  <a:srgbClr val="0000FF"/>
                </a:solidFill>
              </a:rPr>
              <a:t>taproot</a:t>
            </a:r>
            <a:endParaRPr lang="en-US" sz="2800" dirty="0">
              <a:solidFill>
                <a:srgbClr val="0000FF"/>
              </a:solidFill>
            </a:endParaRPr>
          </a:p>
        </p:txBody>
      </p:sp>
      <p:sp>
        <p:nvSpPr>
          <p:cNvPr id="8" name="TextBox 7"/>
          <p:cNvSpPr txBox="1"/>
          <p:nvPr/>
        </p:nvSpPr>
        <p:spPr>
          <a:xfrm>
            <a:off x="2997200" y="2549324"/>
            <a:ext cx="2286000" cy="523220"/>
          </a:xfrm>
          <a:prstGeom prst="rect">
            <a:avLst/>
          </a:prstGeom>
          <a:noFill/>
        </p:spPr>
        <p:txBody>
          <a:bodyPr wrap="square" rtlCol="0">
            <a:spAutoFit/>
          </a:bodyPr>
          <a:lstStyle/>
          <a:p>
            <a:pPr algn="ctr"/>
            <a:r>
              <a:rPr lang="en-US" sz="2800" dirty="0">
                <a:solidFill>
                  <a:srgbClr val="0000FF"/>
                </a:solidFill>
              </a:rPr>
              <a:t>f</a:t>
            </a:r>
            <a:r>
              <a:rPr lang="en-US" sz="2800" dirty="0" smtClean="0">
                <a:solidFill>
                  <a:srgbClr val="0000FF"/>
                </a:solidFill>
              </a:rPr>
              <a:t>ibrous roots</a:t>
            </a:r>
            <a:endParaRPr lang="en-US" sz="2800" dirty="0">
              <a:solidFill>
                <a:srgbClr val="0000FF"/>
              </a:solidFill>
            </a:endParaRPr>
          </a:p>
        </p:txBody>
      </p:sp>
      <p:sp>
        <p:nvSpPr>
          <p:cNvPr id="9" name="TextBox 8"/>
          <p:cNvSpPr txBox="1"/>
          <p:nvPr/>
        </p:nvSpPr>
        <p:spPr>
          <a:xfrm>
            <a:off x="5977468" y="2549324"/>
            <a:ext cx="2895600" cy="523220"/>
          </a:xfrm>
          <a:prstGeom prst="rect">
            <a:avLst/>
          </a:prstGeom>
          <a:noFill/>
        </p:spPr>
        <p:txBody>
          <a:bodyPr wrap="square" rtlCol="0">
            <a:spAutoFit/>
          </a:bodyPr>
          <a:lstStyle/>
          <a:p>
            <a:pPr algn="ctr"/>
            <a:r>
              <a:rPr lang="en-US" sz="2800" dirty="0">
                <a:solidFill>
                  <a:srgbClr val="0000FF"/>
                </a:solidFill>
              </a:rPr>
              <a:t>a</a:t>
            </a:r>
            <a:r>
              <a:rPr lang="en-US" sz="2800" dirty="0" smtClean="0">
                <a:solidFill>
                  <a:srgbClr val="0000FF"/>
                </a:solidFill>
              </a:rPr>
              <a:t>dventitious roots</a:t>
            </a:r>
            <a:endParaRPr lang="en-US" sz="2800" dirty="0">
              <a:solidFill>
                <a:srgbClr val="0000FF"/>
              </a:solidFill>
            </a:endParaRPr>
          </a:p>
        </p:txBody>
      </p:sp>
      <p:sp>
        <p:nvSpPr>
          <p:cNvPr id="10" name="TextBox 9"/>
          <p:cNvSpPr txBox="1"/>
          <p:nvPr/>
        </p:nvSpPr>
        <p:spPr>
          <a:xfrm>
            <a:off x="4568585" y="2084462"/>
            <a:ext cx="4444733" cy="338554"/>
          </a:xfrm>
          <a:prstGeom prst="rect">
            <a:avLst/>
          </a:prstGeom>
          <a:noFill/>
        </p:spPr>
        <p:txBody>
          <a:bodyPr wrap="square" rtlCol="0">
            <a:spAutoFit/>
          </a:bodyPr>
          <a:lstStyle/>
          <a:p>
            <a:r>
              <a:rPr lang="en-US" sz="800" dirty="0" smtClean="0"/>
              <a:t>The Science of Living Things: What is a Plant?</a:t>
            </a:r>
          </a:p>
          <a:p>
            <a:r>
              <a:rPr lang="en-US" sz="800" dirty="0" smtClean="0"/>
              <a:t>A </a:t>
            </a:r>
            <a:r>
              <a:rPr lang="en-US" sz="800" dirty="0" err="1" smtClean="0"/>
              <a:t>Boooie</a:t>
            </a:r>
            <a:r>
              <a:rPr lang="en-US" sz="800" dirty="0" smtClean="0"/>
              <a:t> </a:t>
            </a:r>
            <a:r>
              <a:rPr lang="en-US" sz="800" dirty="0" err="1" smtClean="0"/>
              <a:t>Kalman</a:t>
            </a:r>
            <a:r>
              <a:rPr lang="en-US" sz="800" dirty="0" smtClean="0"/>
              <a:t> Book</a:t>
            </a:r>
            <a:endParaRPr lang="en-US" sz="800" dirty="0"/>
          </a:p>
        </p:txBody>
      </p:sp>
    </p:spTree>
    <p:extLst>
      <p:ext uri="{BB962C8B-B14F-4D97-AF65-F5344CB8AC3E}">
        <p14:creationId xmlns:p14="http://schemas.microsoft.com/office/powerpoint/2010/main" val="2265817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180" y="1922099"/>
            <a:ext cx="2413000" cy="3657600"/>
          </a:xfrm>
          <a:prstGeom prst="rect">
            <a:avLst/>
          </a:prstGeom>
        </p:spPr>
      </p:pic>
      <p:sp>
        <p:nvSpPr>
          <p:cNvPr id="6" name="TextBox 5"/>
          <p:cNvSpPr txBox="1"/>
          <p:nvPr/>
        </p:nvSpPr>
        <p:spPr>
          <a:xfrm>
            <a:off x="2489203" y="118533"/>
            <a:ext cx="3098798" cy="6740308"/>
          </a:xfrm>
          <a:prstGeom prst="rect">
            <a:avLst/>
          </a:prstGeom>
          <a:noFill/>
        </p:spPr>
        <p:txBody>
          <a:bodyPr wrap="square" rtlCol="0">
            <a:spAutoFit/>
          </a:bodyPr>
          <a:lstStyle/>
          <a:p>
            <a:r>
              <a:rPr lang="en-US" sz="3600" dirty="0" smtClean="0"/>
              <a:t>A taproot is a main root that has many smaller roots growing from it. The taproot becomes much larger and thicker as it grows.</a:t>
            </a:r>
          </a:p>
          <a:p>
            <a:r>
              <a:rPr lang="en-US" sz="3600" dirty="0" smtClean="0"/>
              <a:t>A dandelion has a taproot.</a:t>
            </a:r>
            <a:endParaRPr lang="en-US" sz="3600" dirty="0"/>
          </a:p>
        </p:txBody>
      </p:sp>
      <p:pic>
        <p:nvPicPr>
          <p:cNvPr id="8" name="Picture 7"/>
          <p:cNvPicPr>
            <a:picLocks noChangeAspect="1"/>
          </p:cNvPicPr>
          <p:nvPr/>
        </p:nvPicPr>
        <p:blipFill>
          <a:blip r:embed="rId3"/>
          <a:stretch>
            <a:fillRect/>
          </a:stretch>
        </p:blipFill>
        <p:spPr>
          <a:xfrm>
            <a:off x="5462235" y="461432"/>
            <a:ext cx="3673295" cy="6142566"/>
          </a:xfrm>
          <a:prstGeom prst="rect">
            <a:avLst/>
          </a:prstGeom>
        </p:spPr>
      </p:pic>
      <p:sp>
        <p:nvSpPr>
          <p:cNvPr id="9" name="TextBox 8"/>
          <p:cNvSpPr txBox="1"/>
          <p:nvPr/>
        </p:nvSpPr>
        <p:spPr>
          <a:xfrm>
            <a:off x="5462235" y="6470306"/>
            <a:ext cx="4444733" cy="338554"/>
          </a:xfrm>
          <a:prstGeom prst="rect">
            <a:avLst/>
          </a:prstGeom>
          <a:noFill/>
        </p:spPr>
        <p:txBody>
          <a:bodyPr wrap="square" rtlCol="0">
            <a:spAutoFit/>
          </a:bodyPr>
          <a:lstStyle/>
          <a:p>
            <a:r>
              <a:rPr lang="en-US" sz="800" dirty="0" smtClean="0"/>
              <a:t>The Science of Living Things: What is a Plant?</a:t>
            </a:r>
          </a:p>
          <a:p>
            <a:r>
              <a:rPr lang="en-US" sz="800" dirty="0" smtClean="0"/>
              <a:t>A </a:t>
            </a:r>
            <a:r>
              <a:rPr lang="en-US" sz="800" dirty="0" err="1" smtClean="0"/>
              <a:t>Boooie</a:t>
            </a:r>
            <a:r>
              <a:rPr lang="en-US" sz="800" dirty="0" smtClean="0"/>
              <a:t> </a:t>
            </a:r>
            <a:r>
              <a:rPr lang="en-US" sz="800" dirty="0" err="1" smtClean="0"/>
              <a:t>Kalman</a:t>
            </a:r>
            <a:r>
              <a:rPr lang="en-US" sz="800" dirty="0" smtClean="0"/>
              <a:t> Book</a:t>
            </a:r>
            <a:endParaRPr lang="en-US" sz="800" dirty="0"/>
          </a:p>
        </p:txBody>
      </p:sp>
    </p:spTree>
    <p:extLst>
      <p:ext uri="{BB962C8B-B14F-4D97-AF65-F5344CB8AC3E}">
        <p14:creationId xmlns:p14="http://schemas.microsoft.com/office/powerpoint/2010/main" val="4229213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66450"/>
            <a:ext cx="2514600" cy="3405600"/>
          </a:xfrm>
          <a:prstGeom prst="rect">
            <a:avLst/>
          </a:prstGeom>
        </p:spPr>
      </p:pic>
      <p:pic>
        <p:nvPicPr>
          <p:cNvPr id="4" name="Picture 3"/>
          <p:cNvPicPr>
            <a:picLocks noChangeAspect="1"/>
          </p:cNvPicPr>
          <p:nvPr/>
        </p:nvPicPr>
        <p:blipFill>
          <a:blip r:embed="rId3"/>
          <a:stretch>
            <a:fillRect/>
          </a:stretch>
        </p:blipFill>
        <p:spPr>
          <a:xfrm>
            <a:off x="0" y="3405600"/>
            <a:ext cx="2489203" cy="3452400"/>
          </a:xfrm>
          <a:prstGeom prst="rect">
            <a:avLst/>
          </a:prstGeom>
        </p:spPr>
      </p:pic>
      <p:sp>
        <p:nvSpPr>
          <p:cNvPr id="7" name="TextBox 6"/>
          <p:cNvSpPr txBox="1"/>
          <p:nvPr/>
        </p:nvSpPr>
        <p:spPr>
          <a:xfrm>
            <a:off x="2489202" y="66450"/>
            <a:ext cx="4140197" cy="6740308"/>
          </a:xfrm>
          <a:prstGeom prst="rect">
            <a:avLst/>
          </a:prstGeom>
          <a:noFill/>
        </p:spPr>
        <p:txBody>
          <a:bodyPr wrap="square" rtlCol="0">
            <a:spAutoFit/>
          </a:bodyPr>
          <a:lstStyle/>
          <a:p>
            <a:r>
              <a:rPr lang="en-US" sz="3600" dirty="0" smtClean="0"/>
              <a:t>Fibrous roots are thin roots that branch out in all directions near the surface of the ground. Many grasses and desert plants have fibrous roots to help them trap as much water as possible from the morning dew.</a:t>
            </a:r>
            <a:endParaRPr lang="en-US" sz="3600" dirty="0"/>
          </a:p>
        </p:txBody>
      </p:sp>
      <p:pic>
        <p:nvPicPr>
          <p:cNvPr id="8" name="Picture 7"/>
          <p:cNvPicPr>
            <a:picLocks noChangeAspect="1"/>
          </p:cNvPicPr>
          <p:nvPr/>
        </p:nvPicPr>
        <p:blipFill rotWithShape="1">
          <a:blip r:embed="rId4"/>
          <a:srcRect t="-4822" r="17742" b="-1"/>
          <a:stretch/>
        </p:blipFill>
        <p:spPr>
          <a:xfrm>
            <a:off x="6553200" y="177800"/>
            <a:ext cx="2590800" cy="6072600"/>
          </a:xfrm>
          <a:prstGeom prst="rect">
            <a:avLst/>
          </a:prstGeom>
        </p:spPr>
      </p:pic>
      <p:sp>
        <p:nvSpPr>
          <p:cNvPr id="9" name="TextBox 8"/>
          <p:cNvSpPr txBox="1"/>
          <p:nvPr/>
        </p:nvSpPr>
        <p:spPr>
          <a:xfrm>
            <a:off x="6625985" y="6468204"/>
            <a:ext cx="4444733" cy="338554"/>
          </a:xfrm>
          <a:prstGeom prst="rect">
            <a:avLst/>
          </a:prstGeom>
          <a:noFill/>
        </p:spPr>
        <p:txBody>
          <a:bodyPr wrap="square" rtlCol="0">
            <a:spAutoFit/>
          </a:bodyPr>
          <a:lstStyle/>
          <a:p>
            <a:r>
              <a:rPr lang="en-US" sz="800" dirty="0" smtClean="0"/>
              <a:t>The Science of Living Things: What is a Plant?</a:t>
            </a:r>
          </a:p>
          <a:p>
            <a:r>
              <a:rPr lang="en-US" sz="800" dirty="0" smtClean="0"/>
              <a:t>A </a:t>
            </a:r>
            <a:r>
              <a:rPr lang="en-US" sz="800" dirty="0" err="1" smtClean="0"/>
              <a:t>Boooie</a:t>
            </a:r>
            <a:r>
              <a:rPr lang="en-US" sz="800" dirty="0" smtClean="0"/>
              <a:t> </a:t>
            </a:r>
            <a:r>
              <a:rPr lang="en-US" sz="800" dirty="0" err="1" smtClean="0"/>
              <a:t>Kalman</a:t>
            </a:r>
            <a:r>
              <a:rPr lang="en-US" sz="800" dirty="0" smtClean="0"/>
              <a:t> Book</a:t>
            </a:r>
            <a:endParaRPr lang="en-US" sz="800" dirty="0"/>
          </a:p>
        </p:txBody>
      </p:sp>
    </p:spTree>
    <p:extLst>
      <p:ext uri="{BB962C8B-B14F-4D97-AF65-F5344CB8AC3E}">
        <p14:creationId xmlns:p14="http://schemas.microsoft.com/office/powerpoint/2010/main" val="3040272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4660"/>
          <a:stretch/>
        </p:blipFill>
        <p:spPr>
          <a:xfrm>
            <a:off x="5511800" y="2862322"/>
            <a:ext cx="3657600" cy="3995678"/>
          </a:xfrm>
          <a:prstGeom prst="rect">
            <a:avLst/>
          </a:prstGeom>
        </p:spPr>
      </p:pic>
      <p:sp>
        <p:nvSpPr>
          <p:cNvPr id="4" name="TextBox 3"/>
          <p:cNvSpPr txBox="1"/>
          <p:nvPr/>
        </p:nvSpPr>
        <p:spPr>
          <a:xfrm>
            <a:off x="4597400" y="0"/>
            <a:ext cx="4546600" cy="2862322"/>
          </a:xfrm>
          <a:prstGeom prst="rect">
            <a:avLst/>
          </a:prstGeom>
          <a:noFill/>
        </p:spPr>
        <p:txBody>
          <a:bodyPr wrap="square" rtlCol="0">
            <a:spAutoFit/>
          </a:bodyPr>
          <a:lstStyle/>
          <a:p>
            <a:r>
              <a:rPr lang="en-US" sz="3600" dirty="0" smtClean="0"/>
              <a:t>Adventitious roots develop from the stem. They enable plants such as ivy to grow up walls</a:t>
            </a:r>
            <a:endParaRPr lang="en-US" sz="3600" dirty="0"/>
          </a:p>
        </p:txBody>
      </p:sp>
      <p:pic>
        <p:nvPicPr>
          <p:cNvPr id="6" name="Picture 5"/>
          <p:cNvPicPr>
            <a:picLocks noChangeAspect="1"/>
          </p:cNvPicPr>
          <p:nvPr/>
        </p:nvPicPr>
        <p:blipFill rotWithShape="1">
          <a:blip r:embed="rId3"/>
          <a:srcRect l="4743" r="9881"/>
          <a:stretch/>
        </p:blipFill>
        <p:spPr>
          <a:xfrm>
            <a:off x="25400" y="3759200"/>
            <a:ext cx="5486400" cy="3098800"/>
          </a:xfrm>
          <a:prstGeom prst="rect">
            <a:avLst/>
          </a:prstGeom>
        </p:spPr>
      </p:pic>
      <p:pic>
        <p:nvPicPr>
          <p:cNvPr id="7" name="Picture 6"/>
          <p:cNvPicPr>
            <a:picLocks noChangeAspect="1"/>
          </p:cNvPicPr>
          <p:nvPr/>
        </p:nvPicPr>
        <p:blipFill>
          <a:blip r:embed="rId4"/>
          <a:stretch>
            <a:fillRect/>
          </a:stretch>
        </p:blipFill>
        <p:spPr>
          <a:xfrm>
            <a:off x="12700" y="228279"/>
            <a:ext cx="4330700" cy="2958295"/>
          </a:xfrm>
          <a:prstGeom prst="rect">
            <a:avLst/>
          </a:prstGeom>
        </p:spPr>
      </p:pic>
    </p:spTree>
    <p:extLst>
      <p:ext uri="{BB962C8B-B14F-4D97-AF65-F5344CB8AC3E}">
        <p14:creationId xmlns:p14="http://schemas.microsoft.com/office/powerpoint/2010/main" val="1160087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159"/>
            <a:ext cx="7772400" cy="1470025"/>
          </a:xfrm>
        </p:spPr>
        <p:txBody>
          <a:bodyPr>
            <a:normAutofit fontScale="90000"/>
          </a:bodyPr>
          <a:lstStyle/>
          <a:p>
            <a:r>
              <a:rPr lang="en-US" dirty="0" smtClean="0"/>
              <a:t>Some roots are edible. Do you think that your plant has an edible root? </a:t>
            </a:r>
            <a:endParaRPr lang="en-US" dirty="0"/>
          </a:p>
        </p:txBody>
      </p:sp>
      <p:pic>
        <p:nvPicPr>
          <p:cNvPr id="3" name="Picture 2"/>
          <p:cNvPicPr>
            <a:picLocks noChangeAspect="1"/>
          </p:cNvPicPr>
          <p:nvPr/>
        </p:nvPicPr>
        <p:blipFill>
          <a:blip r:embed="rId2"/>
          <a:stretch>
            <a:fillRect/>
          </a:stretch>
        </p:blipFill>
        <p:spPr>
          <a:xfrm>
            <a:off x="1752600" y="1545315"/>
            <a:ext cx="5562600" cy="5236261"/>
          </a:xfrm>
          <a:prstGeom prst="rect">
            <a:avLst/>
          </a:prstGeom>
        </p:spPr>
      </p:pic>
    </p:spTree>
    <p:extLst>
      <p:ext uri="{BB962C8B-B14F-4D97-AF65-F5344CB8AC3E}">
        <p14:creationId xmlns:p14="http://schemas.microsoft.com/office/powerpoint/2010/main" val="4131627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759"/>
            <a:ext cx="7772400" cy="1470025"/>
          </a:xfrm>
        </p:spPr>
        <p:txBody>
          <a:bodyPr/>
          <a:lstStyle/>
          <a:p>
            <a:r>
              <a:rPr lang="en-US" dirty="0" smtClean="0"/>
              <a:t>Edible Root</a:t>
            </a:r>
            <a:endParaRPr lang="en-US" dirty="0"/>
          </a:p>
        </p:txBody>
      </p:sp>
      <p:pic>
        <p:nvPicPr>
          <p:cNvPr id="4" name="Picture 3"/>
          <p:cNvPicPr>
            <a:picLocks noChangeAspect="1"/>
          </p:cNvPicPr>
          <p:nvPr/>
        </p:nvPicPr>
        <p:blipFill>
          <a:blip r:embed="rId2"/>
          <a:stretch>
            <a:fillRect/>
          </a:stretch>
        </p:blipFill>
        <p:spPr>
          <a:xfrm>
            <a:off x="0" y="0"/>
            <a:ext cx="9144000" cy="6514464"/>
          </a:xfrm>
          <a:prstGeom prst="rect">
            <a:avLst/>
          </a:prstGeom>
        </p:spPr>
      </p:pic>
    </p:spTree>
    <p:extLst>
      <p:ext uri="{BB962C8B-B14F-4D97-AF65-F5344CB8AC3E}">
        <p14:creationId xmlns:p14="http://schemas.microsoft.com/office/powerpoint/2010/main" val="1347635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144</TotalTime>
  <Words>701</Words>
  <Application>Microsoft Macintosh PowerPoint</Application>
  <PresentationFormat>On-screen Show (4:3)</PresentationFormat>
  <Paragraphs>57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roots are edible. Do you think that your plant has an edible root? </vt:lpstr>
      <vt:lpstr>Edible Root</vt:lpstr>
      <vt:lpstr>PowerPoint Presentation</vt:lpstr>
      <vt:lpstr>PowerPoint Presentation</vt:lpstr>
      <vt:lpstr>PowerPoint Presentation</vt:lpstr>
      <vt:lpstr>PowerPoint Presentation</vt:lpstr>
      <vt:lpstr>PowerPoint Presentation</vt:lpstr>
      <vt:lpstr>PowerPoint Presentation</vt:lpstr>
      <vt:lpstr>Stems can look very different from plant to plant.</vt:lpstr>
      <vt:lpstr>PowerPoint Presentation</vt:lpstr>
      <vt:lpstr>PowerPoint Presentation</vt:lpstr>
      <vt:lpstr>PowerPoint Presentation</vt:lpstr>
      <vt:lpstr>PowerPoint Presentation</vt:lpstr>
      <vt:lpstr>PowerPoint Presentation</vt:lpstr>
      <vt:lpstr>PowerPoint Presentation</vt:lpstr>
    </vt:vector>
  </TitlesOfParts>
  <Company>Bonnie Noyes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 Root Systems</dc:title>
  <dc:creator>Bonnie Noyes</dc:creator>
  <cp:lastModifiedBy>CMCSS CMCSS</cp:lastModifiedBy>
  <cp:revision>16</cp:revision>
  <dcterms:created xsi:type="dcterms:W3CDTF">2011-08-11T03:13:27Z</dcterms:created>
  <dcterms:modified xsi:type="dcterms:W3CDTF">2011-08-13T14:30:32Z</dcterms:modified>
</cp:coreProperties>
</file>